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9"/>
  </p:handoutMasterIdLst>
  <p:sldIdLst>
    <p:sldId id="256" r:id="rId3"/>
    <p:sldId id="267" r:id="rId4"/>
    <p:sldId id="305" r:id="rId5"/>
    <p:sldId id="257" r:id="rId6"/>
    <p:sldId id="266" r:id="rId7"/>
    <p:sldId id="301" r:id="rId8"/>
    <p:sldId id="258" r:id="rId9"/>
    <p:sldId id="265" r:id="rId10"/>
    <p:sldId id="306" r:id="rId11"/>
    <p:sldId id="260" r:id="rId12"/>
    <p:sldId id="302" r:id="rId13"/>
    <p:sldId id="261" r:id="rId14"/>
    <p:sldId id="263" r:id="rId15"/>
    <p:sldId id="291" r:id="rId16"/>
    <p:sldId id="269" r:id="rId17"/>
    <p:sldId id="268" r:id="rId1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5D55B-2D76-4257-8288-73B44D811D07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fr-BE"/>
        </a:p>
      </dgm:t>
    </dgm:pt>
    <dgm:pt modelId="{4A26D0A1-BBC3-4A7F-B28E-722B421FB615}">
      <dgm:prSet/>
      <dgm:spPr/>
      <dgm:t>
        <a:bodyPr/>
        <a:lstStyle/>
        <a:p>
          <a:pPr rtl="0"/>
          <a:r>
            <a:rPr lang="fr-BE" dirty="0"/>
            <a:t>Stage de 2 à 12 mois prévu dans votre cursus ou stage volontaire supervisé par un académique ULB</a:t>
          </a:r>
        </a:p>
      </dgm:t>
    </dgm:pt>
    <dgm:pt modelId="{394EE74F-A3A3-4342-B7DA-0922D560B3EE}" type="parTrans" cxnId="{F9B2737E-E814-4B91-8EAE-62C7F0530AE0}">
      <dgm:prSet/>
      <dgm:spPr/>
      <dgm:t>
        <a:bodyPr/>
        <a:lstStyle/>
        <a:p>
          <a:endParaRPr lang="fr-BE"/>
        </a:p>
      </dgm:t>
    </dgm:pt>
    <dgm:pt modelId="{B833C4C1-BD26-4FE8-AFD0-F5CB56B600C0}" type="sibTrans" cxnId="{F9B2737E-E814-4B91-8EAE-62C7F0530AE0}">
      <dgm:prSet/>
      <dgm:spPr/>
      <dgm:t>
        <a:bodyPr/>
        <a:lstStyle/>
        <a:p>
          <a:endParaRPr lang="fr-BE"/>
        </a:p>
      </dgm:t>
    </dgm:pt>
    <dgm:pt modelId="{69BCAE52-9FE0-414E-9F57-4A4A3DC7D8A7}">
      <dgm:prSet/>
      <dgm:spPr/>
      <dgm:t>
        <a:bodyPr/>
        <a:lstStyle/>
        <a:p>
          <a:pPr rtl="0"/>
          <a:r>
            <a:rPr lang="fr-BE" dirty="0"/>
            <a:t>Si effectué en zone Erasmus -&gt; financement</a:t>
          </a:r>
        </a:p>
      </dgm:t>
    </dgm:pt>
    <dgm:pt modelId="{6ED81354-2A47-4D4B-B6F3-2E6CCC79E75C}" type="parTrans" cxnId="{DE5FB7E4-2048-476F-B224-C011986AC610}">
      <dgm:prSet/>
      <dgm:spPr/>
      <dgm:t>
        <a:bodyPr/>
        <a:lstStyle/>
        <a:p>
          <a:endParaRPr lang="fr-BE"/>
        </a:p>
      </dgm:t>
    </dgm:pt>
    <dgm:pt modelId="{AA55AFDA-DCBD-44B3-8FD3-B6B333278B1C}" type="sibTrans" cxnId="{DE5FB7E4-2048-476F-B224-C011986AC610}">
      <dgm:prSet/>
      <dgm:spPr/>
      <dgm:t>
        <a:bodyPr/>
        <a:lstStyle/>
        <a:p>
          <a:endParaRPr lang="fr-BE"/>
        </a:p>
      </dgm:t>
    </dgm:pt>
    <dgm:pt modelId="{72475022-7BC6-4CA9-9C51-9F101650ACB3}">
      <dgm:prSet/>
      <dgm:spPr/>
      <dgm:t>
        <a:bodyPr/>
        <a:lstStyle/>
        <a:p>
          <a:r>
            <a:rPr lang="fr-BE" dirty="0"/>
            <a:t>420€ à 520€ par mois</a:t>
          </a:r>
        </a:p>
      </dgm:t>
    </dgm:pt>
    <dgm:pt modelId="{6844CFD4-B426-4CAD-AC33-638B25921AFF}" type="parTrans" cxnId="{CF211EC6-553E-4AB8-8B1D-C017BBBAA16C}">
      <dgm:prSet/>
      <dgm:spPr/>
      <dgm:t>
        <a:bodyPr/>
        <a:lstStyle/>
        <a:p>
          <a:endParaRPr lang="fr-BE"/>
        </a:p>
      </dgm:t>
    </dgm:pt>
    <dgm:pt modelId="{44DC3DD0-F641-4BFD-B384-4DE2160AF575}" type="sibTrans" cxnId="{CF211EC6-553E-4AB8-8B1D-C017BBBAA16C}">
      <dgm:prSet/>
      <dgm:spPr/>
      <dgm:t>
        <a:bodyPr/>
        <a:lstStyle/>
        <a:p>
          <a:endParaRPr lang="fr-BE"/>
        </a:p>
      </dgm:t>
    </dgm:pt>
    <dgm:pt modelId="{4261E1A8-8A3C-4623-B626-365A0EA69403}">
      <dgm:prSet/>
      <dgm:spPr/>
      <dgm:t>
        <a:bodyPr/>
        <a:lstStyle/>
        <a:p>
          <a:r>
            <a:rPr lang="fr-BE" dirty="0"/>
            <a:t>Postuler avec convention de stage signée 1 mois avant le début du stage</a:t>
          </a:r>
        </a:p>
      </dgm:t>
    </dgm:pt>
    <dgm:pt modelId="{B8463574-7A3D-44F0-B969-4E03EC0740FD}" type="parTrans" cxnId="{251D9F5A-D9D5-4CF9-A13D-FDA0CA3241CE}">
      <dgm:prSet/>
      <dgm:spPr/>
      <dgm:t>
        <a:bodyPr/>
        <a:lstStyle/>
        <a:p>
          <a:endParaRPr lang="fr-BE"/>
        </a:p>
      </dgm:t>
    </dgm:pt>
    <dgm:pt modelId="{E0465E01-08E4-495A-9E82-9BB631D9FCCE}" type="sibTrans" cxnId="{251D9F5A-D9D5-4CF9-A13D-FDA0CA3241CE}">
      <dgm:prSet/>
      <dgm:spPr/>
      <dgm:t>
        <a:bodyPr/>
        <a:lstStyle/>
        <a:p>
          <a:endParaRPr lang="fr-BE"/>
        </a:p>
      </dgm:t>
    </dgm:pt>
    <dgm:pt modelId="{5035D8F8-654B-4661-87D5-B4A29EC60643}" type="pres">
      <dgm:prSet presAssocID="{1A75D55B-2D76-4257-8288-73B44D811D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F07564-0517-42D5-A59B-F2AC6C881336}" type="pres">
      <dgm:prSet presAssocID="{4A26D0A1-BBC3-4A7F-B28E-722B421FB61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870F9A-50F1-40C3-B2E0-611665EFC9B6}" type="pres">
      <dgm:prSet presAssocID="{B833C4C1-BD26-4FE8-AFD0-F5CB56B600C0}" presName="spacer" presStyleCnt="0"/>
      <dgm:spPr/>
    </dgm:pt>
    <dgm:pt modelId="{4F630CE8-FAD0-47ED-AC52-50298826B367}" type="pres">
      <dgm:prSet presAssocID="{69BCAE52-9FE0-414E-9F57-4A4A3DC7D8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39A5A1-577C-43F6-AB1C-05BBE790CF46}" type="pres">
      <dgm:prSet presAssocID="{AA55AFDA-DCBD-44B3-8FD3-B6B333278B1C}" presName="spacer" presStyleCnt="0"/>
      <dgm:spPr/>
    </dgm:pt>
    <dgm:pt modelId="{0E6ED640-5A3A-454A-B99A-12730D4FAFE8}" type="pres">
      <dgm:prSet presAssocID="{72475022-7BC6-4CA9-9C51-9F101650AC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D7F97A-7833-41C0-A009-8C8D77696AFE}" type="pres">
      <dgm:prSet presAssocID="{44DC3DD0-F641-4BFD-B384-4DE2160AF575}" presName="spacer" presStyleCnt="0"/>
      <dgm:spPr/>
    </dgm:pt>
    <dgm:pt modelId="{86FDD5B8-5297-4378-86D1-A1FAF84E7CA1}" type="pres">
      <dgm:prSet presAssocID="{4261E1A8-8A3C-4623-B626-365A0EA6940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1D9F5A-D9D5-4CF9-A13D-FDA0CA3241CE}" srcId="{1A75D55B-2D76-4257-8288-73B44D811D07}" destId="{4261E1A8-8A3C-4623-B626-365A0EA69403}" srcOrd="3" destOrd="0" parTransId="{B8463574-7A3D-44F0-B969-4E03EC0740FD}" sibTransId="{E0465E01-08E4-495A-9E82-9BB631D9FCCE}"/>
    <dgm:cxn modelId="{2CE1C3BF-7A06-445B-8AEB-A6A51B891853}" type="presOf" srcId="{4261E1A8-8A3C-4623-B626-365A0EA69403}" destId="{86FDD5B8-5297-4378-86D1-A1FAF84E7CA1}" srcOrd="0" destOrd="0" presId="urn:microsoft.com/office/officeart/2005/8/layout/vList2"/>
    <dgm:cxn modelId="{DE5FB7E4-2048-476F-B224-C011986AC610}" srcId="{1A75D55B-2D76-4257-8288-73B44D811D07}" destId="{69BCAE52-9FE0-414E-9F57-4A4A3DC7D8A7}" srcOrd="1" destOrd="0" parTransId="{6ED81354-2A47-4D4B-B6F3-2E6CCC79E75C}" sibTransId="{AA55AFDA-DCBD-44B3-8FD3-B6B333278B1C}"/>
    <dgm:cxn modelId="{573C0F5F-2B02-467A-AC8F-821AF9A1231B}" type="presOf" srcId="{72475022-7BC6-4CA9-9C51-9F101650ACB3}" destId="{0E6ED640-5A3A-454A-B99A-12730D4FAFE8}" srcOrd="0" destOrd="0" presId="urn:microsoft.com/office/officeart/2005/8/layout/vList2"/>
    <dgm:cxn modelId="{644188AE-5E73-4856-974D-5F163B50A354}" type="presOf" srcId="{4A26D0A1-BBC3-4A7F-B28E-722B421FB615}" destId="{88F07564-0517-42D5-A59B-F2AC6C881336}" srcOrd="0" destOrd="0" presId="urn:microsoft.com/office/officeart/2005/8/layout/vList2"/>
    <dgm:cxn modelId="{F9B2737E-E814-4B91-8EAE-62C7F0530AE0}" srcId="{1A75D55B-2D76-4257-8288-73B44D811D07}" destId="{4A26D0A1-BBC3-4A7F-B28E-722B421FB615}" srcOrd="0" destOrd="0" parTransId="{394EE74F-A3A3-4342-B7DA-0922D560B3EE}" sibTransId="{B833C4C1-BD26-4FE8-AFD0-F5CB56B600C0}"/>
    <dgm:cxn modelId="{BACCE401-BAD8-4F3D-BDFE-38090770950C}" type="presOf" srcId="{1A75D55B-2D76-4257-8288-73B44D811D07}" destId="{5035D8F8-654B-4661-87D5-B4A29EC60643}" srcOrd="0" destOrd="0" presId="urn:microsoft.com/office/officeart/2005/8/layout/vList2"/>
    <dgm:cxn modelId="{C6385449-C729-4934-BD8D-FF1AA8883172}" type="presOf" srcId="{69BCAE52-9FE0-414E-9F57-4A4A3DC7D8A7}" destId="{4F630CE8-FAD0-47ED-AC52-50298826B367}" srcOrd="0" destOrd="0" presId="urn:microsoft.com/office/officeart/2005/8/layout/vList2"/>
    <dgm:cxn modelId="{CF211EC6-553E-4AB8-8B1D-C017BBBAA16C}" srcId="{1A75D55B-2D76-4257-8288-73B44D811D07}" destId="{72475022-7BC6-4CA9-9C51-9F101650ACB3}" srcOrd="2" destOrd="0" parTransId="{6844CFD4-B426-4CAD-AC33-638B25921AFF}" sibTransId="{44DC3DD0-F641-4BFD-B384-4DE2160AF575}"/>
    <dgm:cxn modelId="{028B480E-C7F3-42F0-A920-FBE3E0B3311C}" type="presParOf" srcId="{5035D8F8-654B-4661-87D5-B4A29EC60643}" destId="{88F07564-0517-42D5-A59B-F2AC6C881336}" srcOrd="0" destOrd="0" presId="urn:microsoft.com/office/officeart/2005/8/layout/vList2"/>
    <dgm:cxn modelId="{FEE20EC3-969A-4E52-A729-65CAAC099BAD}" type="presParOf" srcId="{5035D8F8-654B-4661-87D5-B4A29EC60643}" destId="{58870F9A-50F1-40C3-B2E0-611665EFC9B6}" srcOrd="1" destOrd="0" presId="urn:microsoft.com/office/officeart/2005/8/layout/vList2"/>
    <dgm:cxn modelId="{682A89D9-51F5-4A73-9040-CA006D2A9064}" type="presParOf" srcId="{5035D8F8-654B-4661-87D5-B4A29EC60643}" destId="{4F630CE8-FAD0-47ED-AC52-50298826B367}" srcOrd="2" destOrd="0" presId="urn:microsoft.com/office/officeart/2005/8/layout/vList2"/>
    <dgm:cxn modelId="{2277AB25-9281-455F-AB49-6BFA1C1B4D99}" type="presParOf" srcId="{5035D8F8-654B-4661-87D5-B4A29EC60643}" destId="{CA39A5A1-577C-43F6-AB1C-05BBE790CF46}" srcOrd="3" destOrd="0" presId="urn:microsoft.com/office/officeart/2005/8/layout/vList2"/>
    <dgm:cxn modelId="{C15F40E4-2342-4390-B84C-1D0CC2E832B1}" type="presParOf" srcId="{5035D8F8-654B-4661-87D5-B4A29EC60643}" destId="{0E6ED640-5A3A-454A-B99A-12730D4FAFE8}" srcOrd="4" destOrd="0" presId="urn:microsoft.com/office/officeart/2005/8/layout/vList2"/>
    <dgm:cxn modelId="{1680C693-512E-4AE3-B8A5-FF73BE5324B4}" type="presParOf" srcId="{5035D8F8-654B-4661-87D5-B4A29EC60643}" destId="{A1D7F97A-7833-41C0-A009-8C8D77696AFE}" srcOrd="5" destOrd="0" presId="urn:microsoft.com/office/officeart/2005/8/layout/vList2"/>
    <dgm:cxn modelId="{75BAEFF5-DA43-491A-8711-E0A6E0A6BD1B}" type="presParOf" srcId="{5035D8F8-654B-4661-87D5-B4A29EC60643}" destId="{86FDD5B8-5297-4378-86D1-A1FAF84E7C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75D55B-2D76-4257-8288-73B44D811D07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fr-BE"/>
        </a:p>
      </dgm:t>
    </dgm:pt>
    <dgm:pt modelId="{4A26D0A1-BBC3-4A7F-B28E-722B421FB615}">
      <dgm:prSet/>
      <dgm:spPr/>
      <dgm:t>
        <a:bodyPr/>
        <a:lstStyle/>
        <a:p>
          <a:pPr rtl="0"/>
          <a:r>
            <a:rPr lang="fr-BE" dirty="0"/>
            <a:t>Contrat de bourse à signer dès que le départ est confirmé</a:t>
          </a:r>
        </a:p>
      </dgm:t>
    </dgm:pt>
    <dgm:pt modelId="{394EE74F-A3A3-4342-B7DA-0922D560B3EE}" type="parTrans" cxnId="{F9B2737E-E814-4B91-8EAE-62C7F0530AE0}">
      <dgm:prSet/>
      <dgm:spPr/>
      <dgm:t>
        <a:bodyPr/>
        <a:lstStyle/>
        <a:p>
          <a:endParaRPr lang="fr-BE"/>
        </a:p>
      </dgm:t>
    </dgm:pt>
    <dgm:pt modelId="{B833C4C1-BD26-4FE8-AFD0-F5CB56B600C0}" type="sibTrans" cxnId="{F9B2737E-E814-4B91-8EAE-62C7F0530AE0}">
      <dgm:prSet/>
      <dgm:spPr/>
      <dgm:t>
        <a:bodyPr/>
        <a:lstStyle/>
        <a:p>
          <a:endParaRPr lang="fr-BE"/>
        </a:p>
      </dgm:t>
    </dgm:pt>
    <dgm:pt modelId="{69BCAE52-9FE0-414E-9F57-4A4A3DC7D8A7}">
      <dgm:prSet/>
      <dgm:spPr/>
      <dgm:t>
        <a:bodyPr/>
        <a:lstStyle/>
        <a:p>
          <a:pPr rtl="0"/>
          <a:r>
            <a:rPr lang="fr-BE" dirty="0"/>
            <a:t>Premier versement de 70% de la totalité de la bourse, sur base de la durée présumée</a:t>
          </a:r>
        </a:p>
      </dgm:t>
    </dgm:pt>
    <dgm:pt modelId="{6ED81354-2A47-4D4B-B6F3-2E6CCC79E75C}" type="parTrans" cxnId="{DE5FB7E4-2048-476F-B224-C011986AC610}">
      <dgm:prSet/>
      <dgm:spPr/>
      <dgm:t>
        <a:bodyPr/>
        <a:lstStyle/>
        <a:p>
          <a:endParaRPr lang="fr-BE"/>
        </a:p>
      </dgm:t>
    </dgm:pt>
    <dgm:pt modelId="{AA55AFDA-DCBD-44B3-8FD3-B6B333278B1C}" type="sibTrans" cxnId="{DE5FB7E4-2048-476F-B224-C011986AC610}">
      <dgm:prSet/>
      <dgm:spPr/>
      <dgm:t>
        <a:bodyPr/>
        <a:lstStyle/>
        <a:p>
          <a:endParaRPr lang="fr-BE"/>
        </a:p>
      </dgm:t>
    </dgm:pt>
    <dgm:pt modelId="{72475022-7BC6-4CA9-9C51-9F101650ACB3}">
      <dgm:prSet/>
      <dgm:spPr/>
      <dgm:t>
        <a:bodyPr/>
        <a:lstStyle/>
        <a:p>
          <a:r>
            <a:rPr lang="fr-BE" dirty="0"/>
            <a:t>Constitution du dossier de bourse par l’étudiant (check-out, rapport final, etc.)</a:t>
          </a:r>
        </a:p>
      </dgm:t>
    </dgm:pt>
    <dgm:pt modelId="{6844CFD4-B426-4CAD-AC33-638B25921AFF}" type="parTrans" cxnId="{CF211EC6-553E-4AB8-8B1D-C017BBBAA16C}">
      <dgm:prSet/>
      <dgm:spPr/>
      <dgm:t>
        <a:bodyPr/>
        <a:lstStyle/>
        <a:p>
          <a:endParaRPr lang="fr-BE"/>
        </a:p>
      </dgm:t>
    </dgm:pt>
    <dgm:pt modelId="{44DC3DD0-F641-4BFD-B384-4DE2160AF575}" type="sibTrans" cxnId="{CF211EC6-553E-4AB8-8B1D-C017BBBAA16C}">
      <dgm:prSet/>
      <dgm:spPr/>
      <dgm:t>
        <a:bodyPr/>
        <a:lstStyle/>
        <a:p>
          <a:endParaRPr lang="fr-BE"/>
        </a:p>
      </dgm:t>
    </dgm:pt>
    <dgm:pt modelId="{4261E1A8-8A3C-4623-B626-365A0EA69403}">
      <dgm:prSet/>
      <dgm:spPr/>
      <dgm:t>
        <a:bodyPr/>
        <a:lstStyle/>
        <a:p>
          <a:r>
            <a:rPr lang="fr-BE" dirty="0"/>
            <a:t>Versement du solde de la bourse sur base des dates réelles de séjour</a:t>
          </a:r>
        </a:p>
      </dgm:t>
    </dgm:pt>
    <dgm:pt modelId="{B8463574-7A3D-44F0-B969-4E03EC0740FD}" type="parTrans" cxnId="{251D9F5A-D9D5-4CF9-A13D-FDA0CA3241CE}">
      <dgm:prSet/>
      <dgm:spPr/>
      <dgm:t>
        <a:bodyPr/>
        <a:lstStyle/>
        <a:p>
          <a:endParaRPr lang="fr-BE"/>
        </a:p>
      </dgm:t>
    </dgm:pt>
    <dgm:pt modelId="{E0465E01-08E4-495A-9E82-9BB631D9FCCE}" type="sibTrans" cxnId="{251D9F5A-D9D5-4CF9-A13D-FDA0CA3241CE}">
      <dgm:prSet/>
      <dgm:spPr/>
      <dgm:t>
        <a:bodyPr/>
        <a:lstStyle/>
        <a:p>
          <a:endParaRPr lang="fr-BE"/>
        </a:p>
      </dgm:t>
    </dgm:pt>
    <dgm:pt modelId="{5035D8F8-654B-4661-87D5-B4A29EC60643}" type="pres">
      <dgm:prSet presAssocID="{1A75D55B-2D76-4257-8288-73B44D811D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F07564-0517-42D5-A59B-F2AC6C881336}" type="pres">
      <dgm:prSet presAssocID="{4A26D0A1-BBC3-4A7F-B28E-722B421FB61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870F9A-50F1-40C3-B2E0-611665EFC9B6}" type="pres">
      <dgm:prSet presAssocID="{B833C4C1-BD26-4FE8-AFD0-F5CB56B600C0}" presName="spacer" presStyleCnt="0"/>
      <dgm:spPr/>
    </dgm:pt>
    <dgm:pt modelId="{4F630CE8-FAD0-47ED-AC52-50298826B367}" type="pres">
      <dgm:prSet presAssocID="{69BCAE52-9FE0-414E-9F57-4A4A3DC7D8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39A5A1-577C-43F6-AB1C-05BBE790CF46}" type="pres">
      <dgm:prSet presAssocID="{AA55AFDA-DCBD-44B3-8FD3-B6B333278B1C}" presName="spacer" presStyleCnt="0"/>
      <dgm:spPr/>
    </dgm:pt>
    <dgm:pt modelId="{0E6ED640-5A3A-454A-B99A-12730D4FAFE8}" type="pres">
      <dgm:prSet presAssocID="{72475022-7BC6-4CA9-9C51-9F101650AC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D7F97A-7833-41C0-A009-8C8D77696AFE}" type="pres">
      <dgm:prSet presAssocID="{44DC3DD0-F641-4BFD-B384-4DE2160AF575}" presName="spacer" presStyleCnt="0"/>
      <dgm:spPr/>
    </dgm:pt>
    <dgm:pt modelId="{86FDD5B8-5297-4378-86D1-A1FAF84E7CA1}" type="pres">
      <dgm:prSet presAssocID="{4261E1A8-8A3C-4623-B626-365A0EA6940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2A59569-F3E8-4A8D-9807-D9C1BE2F7888}" type="presOf" srcId="{4A26D0A1-BBC3-4A7F-B28E-722B421FB615}" destId="{88F07564-0517-42D5-A59B-F2AC6C881336}" srcOrd="0" destOrd="0" presId="urn:microsoft.com/office/officeart/2005/8/layout/vList2"/>
    <dgm:cxn modelId="{251D9F5A-D9D5-4CF9-A13D-FDA0CA3241CE}" srcId="{1A75D55B-2D76-4257-8288-73B44D811D07}" destId="{4261E1A8-8A3C-4623-B626-365A0EA69403}" srcOrd="3" destOrd="0" parTransId="{B8463574-7A3D-44F0-B969-4E03EC0740FD}" sibTransId="{E0465E01-08E4-495A-9E82-9BB631D9FCCE}"/>
    <dgm:cxn modelId="{647A07D3-439E-4BC9-8131-D3D76C1C7F8D}" type="presOf" srcId="{1A75D55B-2D76-4257-8288-73B44D811D07}" destId="{5035D8F8-654B-4661-87D5-B4A29EC60643}" srcOrd="0" destOrd="0" presId="urn:microsoft.com/office/officeart/2005/8/layout/vList2"/>
    <dgm:cxn modelId="{DE5FB7E4-2048-476F-B224-C011986AC610}" srcId="{1A75D55B-2D76-4257-8288-73B44D811D07}" destId="{69BCAE52-9FE0-414E-9F57-4A4A3DC7D8A7}" srcOrd="1" destOrd="0" parTransId="{6ED81354-2A47-4D4B-B6F3-2E6CCC79E75C}" sibTransId="{AA55AFDA-DCBD-44B3-8FD3-B6B333278B1C}"/>
    <dgm:cxn modelId="{D98D4EDE-19DA-44AA-B8A3-0D724B72ABD2}" type="presOf" srcId="{4261E1A8-8A3C-4623-B626-365A0EA69403}" destId="{86FDD5B8-5297-4378-86D1-A1FAF84E7CA1}" srcOrd="0" destOrd="0" presId="urn:microsoft.com/office/officeart/2005/8/layout/vList2"/>
    <dgm:cxn modelId="{A0F7F4D1-B4D1-4F59-B157-0070D589BCBB}" type="presOf" srcId="{72475022-7BC6-4CA9-9C51-9F101650ACB3}" destId="{0E6ED640-5A3A-454A-B99A-12730D4FAFE8}" srcOrd="0" destOrd="0" presId="urn:microsoft.com/office/officeart/2005/8/layout/vList2"/>
    <dgm:cxn modelId="{C5C8C84E-780B-452B-A8F7-39A7DCF45773}" type="presOf" srcId="{69BCAE52-9FE0-414E-9F57-4A4A3DC7D8A7}" destId="{4F630CE8-FAD0-47ED-AC52-50298826B367}" srcOrd="0" destOrd="0" presId="urn:microsoft.com/office/officeart/2005/8/layout/vList2"/>
    <dgm:cxn modelId="{F9B2737E-E814-4B91-8EAE-62C7F0530AE0}" srcId="{1A75D55B-2D76-4257-8288-73B44D811D07}" destId="{4A26D0A1-BBC3-4A7F-B28E-722B421FB615}" srcOrd="0" destOrd="0" parTransId="{394EE74F-A3A3-4342-B7DA-0922D560B3EE}" sibTransId="{B833C4C1-BD26-4FE8-AFD0-F5CB56B600C0}"/>
    <dgm:cxn modelId="{CF211EC6-553E-4AB8-8B1D-C017BBBAA16C}" srcId="{1A75D55B-2D76-4257-8288-73B44D811D07}" destId="{72475022-7BC6-4CA9-9C51-9F101650ACB3}" srcOrd="2" destOrd="0" parTransId="{6844CFD4-B426-4CAD-AC33-638B25921AFF}" sibTransId="{44DC3DD0-F641-4BFD-B384-4DE2160AF575}"/>
    <dgm:cxn modelId="{EF1DB8AF-3596-4050-828E-1D45CFF9C48E}" type="presParOf" srcId="{5035D8F8-654B-4661-87D5-B4A29EC60643}" destId="{88F07564-0517-42D5-A59B-F2AC6C881336}" srcOrd="0" destOrd="0" presId="urn:microsoft.com/office/officeart/2005/8/layout/vList2"/>
    <dgm:cxn modelId="{432718D5-80D2-4396-9D3E-C2973FD3B9B5}" type="presParOf" srcId="{5035D8F8-654B-4661-87D5-B4A29EC60643}" destId="{58870F9A-50F1-40C3-B2E0-611665EFC9B6}" srcOrd="1" destOrd="0" presId="urn:microsoft.com/office/officeart/2005/8/layout/vList2"/>
    <dgm:cxn modelId="{06F19716-9086-4D7F-BF32-2D7C0975F2C0}" type="presParOf" srcId="{5035D8F8-654B-4661-87D5-B4A29EC60643}" destId="{4F630CE8-FAD0-47ED-AC52-50298826B367}" srcOrd="2" destOrd="0" presId="urn:microsoft.com/office/officeart/2005/8/layout/vList2"/>
    <dgm:cxn modelId="{74EE773C-DCDE-4420-9C92-FE40A3456CF6}" type="presParOf" srcId="{5035D8F8-654B-4661-87D5-B4A29EC60643}" destId="{CA39A5A1-577C-43F6-AB1C-05BBE790CF46}" srcOrd="3" destOrd="0" presId="urn:microsoft.com/office/officeart/2005/8/layout/vList2"/>
    <dgm:cxn modelId="{C0DB00E6-DF79-431D-A21B-562F274F387D}" type="presParOf" srcId="{5035D8F8-654B-4661-87D5-B4A29EC60643}" destId="{0E6ED640-5A3A-454A-B99A-12730D4FAFE8}" srcOrd="4" destOrd="0" presId="urn:microsoft.com/office/officeart/2005/8/layout/vList2"/>
    <dgm:cxn modelId="{B9BCE75A-7528-4B49-A48D-53AB11B2122A}" type="presParOf" srcId="{5035D8F8-654B-4661-87D5-B4A29EC60643}" destId="{A1D7F97A-7833-41C0-A009-8C8D77696AFE}" srcOrd="5" destOrd="0" presId="urn:microsoft.com/office/officeart/2005/8/layout/vList2"/>
    <dgm:cxn modelId="{E2E0C107-BB82-4AA5-ABD7-DF35C8384EA4}" type="presParOf" srcId="{5035D8F8-654B-4661-87D5-B4A29EC60643}" destId="{86FDD5B8-5297-4378-86D1-A1FAF84E7C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07564-0517-42D5-A59B-F2AC6C881336}">
      <dsp:nvSpPr>
        <dsp:cNvPr id="0" name=""/>
        <dsp:cNvSpPr/>
      </dsp:nvSpPr>
      <dsp:spPr>
        <a:xfrm>
          <a:off x="0" y="198537"/>
          <a:ext cx="8059690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900" kern="1200" dirty="0"/>
            <a:t>Stage de 2 à 12 mois prévu dans votre cursus ou stage volontaire supervisé par un académique ULB</a:t>
          </a:r>
        </a:p>
      </dsp:txBody>
      <dsp:txXfrm>
        <a:off x="56315" y="254852"/>
        <a:ext cx="7947060" cy="1040990"/>
      </dsp:txXfrm>
    </dsp:sp>
    <dsp:sp modelId="{4F630CE8-FAD0-47ED-AC52-50298826B367}">
      <dsp:nvSpPr>
        <dsp:cNvPr id="0" name=""/>
        <dsp:cNvSpPr/>
      </dsp:nvSpPr>
      <dsp:spPr>
        <a:xfrm>
          <a:off x="0" y="1435677"/>
          <a:ext cx="8059690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900" kern="1200" dirty="0"/>
            <a:t>Si effectué en zone Erasmus -&gt; financement</a:t>
          </a:r>
        </a:p>
      </dsp:txBody>
      <dsp:txXfrm>
        <a:off x="56315" y="1491992"/>
        <a:ext cx="7947060" cy="1040990"/>
      </dsp:txXfrm>
    </dsp:sp>
    <dsp:sp modelId="{0E6ED640-5A3A-454A-B99A-12730D4FAFE8}">
      <dsp:nvSpPr>
        <dsp:cNvPr id="0" name=""/>
        <dsp:cNvSpPr/>
      </dsp:nvSpPr>
      <dsp:spPr>
        <a:xfrm>
          <a:off x="0" y="2672817"/>
          <a:ext cx="8059690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900" kern="1200" dirty="0"/>
            <a:t>420€ à 520€ par mois</a:t>
          </a:r>
        </a:p>
      </dsp:txBody>
      <dsp:txXfrm>
        <a:off x="56315" y="2729132"/>
        <a:ext cx="7947060" cy="1040990"/>
      </dsp:txXfrm>
    </dsp:sp>
    <dsp:sp modelId="{86FDD5B8-5297-4378-86D1-A1FAF84E7CA1}">
      <dsp:nvSpPr>
        <dsp:cNvPr id="0" name=""/>
        <dsp:cNvSpPr/>
      </dsp:nvSpPr>
      <dsp:spPr>
        <a:xfrm>
          <a:off x="0" y="3909957"/>
          <a:ext cx="8059690" cy="1153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900" kern="1200" dirty="0"/>
            <a:t>Postuler avec convention de stage signée 1 mois avant le début du stage</a:t>
          </a:r>
        </a:p>
      </dsp:txBody>
      <dsp:txXfrm>
        <a:off x="56315" y="3966272"/>
        <a:ext cx="7947060" cy="1040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07564-0517-42D5-A59B-F2AC6C881336}">
      <dsp:nvSpPr>
        <dsp:cNvPr id="0" name=""/>
        <dsp:cNvSpPr/>
      </dsp:nvSpPr>
      <dsp:spPr>
        <a:xfrm>
          <a:off x="0" y="115353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Contrat de bourse à signer dès que le départ est confirmé</a:t>
          </a:r>
        </a:p>
      </dsp:txBody>
      <dsp:txXfrm>
        <a:off x="73731" y="189084"/>
        <a:ext cx="6095622" cy="1362934"/>
      </dsp:txXfrm>
    </dsp:sp>
    <dsp:sp modelId="{4F630CE8-FAD0-47ED-AC52-50298826B367}">
      <dsp:nvSpPr>
        <dsp:cNvPr id="0" name=""/>
        <dsp:cNvSpPr/>
      </dsp:nvSpPr>
      <dsp:spPr>
        <a:xfrm>
          <a:off x="0" y="1703510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Premier versement de 70% de la totalité de la bourse, sur base de la durée présumée</a:t>
          </a:r>
        </a:p>
      </dsp:txBody>
      <dsp:txXfrm>
        <a:off x="73731" y="1777241"/>
        <a:ext cx="6095622" cy="1362934"/>
      </dsp:txXfrm>
    </dsp:sp>
    <dsp:sp modelId="{0E6ED640-5A3A-454A-B99A-12730D4FAFE8}">
      <dsp:nvSpPr>
        <dsp:cNvPr id="0" name=""/>
        <dsp:cNvSpPr/>
      </dsp:nvSpPr>
      <dsp:spPr>
        <a:xfrm>
          <a:off x="0" y="3291667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Constitution du dossier de bourse par l’étudiant (check-out, rapport final, etc.)</a:t>
          </a:r>
        </a:p>
      </dsp:txBody>
      <dsp:txXfrm>
        <a:off x="73731" y="3365398"/>
        <a:ext cx="6095622" cy="1362934"/>
      </dsp:txXfrm>
    </dsp:sp>
    <dsp:sp modelId="{86FDD5B8-5297-4378-86D1-A1FAF84E7CA1}">
      <dsp:nvSpPr>
        <dsp:cNvPr id="0" name=""/>
        <dsp:cNvSpPr/>
      </dsp:nvSpPr>
      <dsp:spPr>
        <a:xfrm>
          <a:off x="0" y="4879824"/>
          <a:ext cx="6243084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kern="1200" dirty="0"/>
            <a:t>Versement du solde de la bourse sur base des dates réelles de séjour</a:t>
          </a:r>
        </a:p>
      </dsp:txBody>
      <dsp:txXfrm>
        <a:off x="73731" y="4953555"/>
        <a:ext cx="6095622" cy="1362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15D39-3F65-4FDF-B398-CFF23C836FF0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BB0F8-F04F-4BEB-BA6D-FE88F73D73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27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92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29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58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6230D6-5C87-42CC-80F6-188D1E02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E861-1CC7-46F1-823D-F545D2D88514}" type="datetime1">
              <a:rPr lang="fr-BE" altLang="fr-FR"/>
              <a:pPr>
                <a:defRPr/>
              </a:pPr>
              <a:t>20-10-20</a:t>
            </a:fld>
            <a:endParaRPr lang="fr-BE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CA85BA-FFEE-4168-B33E-3B1C8B1D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E9CA93-DF91-498C-B4BA-7005016D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6967-75EE-415F-B7EE-A141C56622FA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19711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95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21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84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97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28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08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41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9A57-87D6-4A02-ACF2-2FC79ECF509E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25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39A57-87D6-4A02-ACF2-2FC79ECF509E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A505-90E5-4292-B705-BED2151FE8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7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A5373A0-1C80-4EC8-8DC4-3DD8223E13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18122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Page d’ouverture</a:t>
            </a:r>
            <a:endParaRPr lang="fr-BE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391916-812C-4DA8-8F7B-8BFBCECB7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D9FD60-2742-4C07-BCA9-20B964F73143}" type="datetime1">
              <a:rPr lang="fr-BE" altLang="fr-FR"/>
              <a:pPr>
                <a:defRPr/>
              </a:pPr>
              <a:t>20-10-20</a:t>
            </a:fld>
            <a:endParaRPr lang="fr-BE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ADF7E5-C825-494F-B0E3-F1DE354D7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927AB0-855F-4CA8-9333-B13614877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54049B-70D3-4AB5-9F24-32D975672501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E3679-AE3D-404B-974D-69CBBED7F1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9000" y="646114"/>
            <a:ext cx="8161867" cy="5565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BE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031" name="Image 8">
            <a:extLst>
              <a:ext uri="{FF2B5EF4-FFF2-40B4-BE49-F238E27FC236}">
                <a16:creationId xmlns:a16="http://schemas.microsoft.com/office/drawing/2014/main" id="{0C15BE82-1039-4E7C-9441-64A9C29D7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9">
            <a:extLst>
              <a:ext uri="{FF2B5EF4-FFF2-40B4-BE49-F238E27FC236}">
                <a16:creationId xmlns:a16="http://schemas.microsoft.com/office/drawing/2014/main" id="{F5442630-15DA-4597-AAEC-DD2CE4AA8536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4406901"/>
            <a:ext cx="1397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99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01" charset="-128"/>
          <a:cs typeface="ヒラギノ角ゴ Pro W3" pitchFamily="-10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1" charset="-128"/>
          <a:cs typeface="ヒラギノ角ゴ Pro W3" pitchFamily="-10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01" charset="-128"/>
          <a:cs typeface="ヒラギノ角ゴ Pro W3" pitchFamily="-10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moncousin@ulb.be" TargetMode="External"/><Relationship Id="rId2" Type="http://schemas.openxmlformats.org/officeDocument/2006/relationships/hyperlink" Target="mailto:acebolla@ulb.ac.b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nne.moncousin@ulb.b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tudiant.ulb.be/fr/programme-d-echanges/reglement-financement-fame-2020-21" TargetMode="External"/><Relationship Id="rId2" Type="http://schemas.openxmlformats.org/officeDocument/2006/relationships/hyperlink" Target="https://www.ulb.be/fr/partir-en-echange/financement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Virgine.scheffer@ulb.b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sm.ulb.be/fr/etudes/mobilite-internationale-erasmu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ravellersonline.diplomatie.be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lb.be/fr/partir-ou-venir-en-echange/parti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etudiant.ulb.be/fr/programme-d-echanges/etudiants-outgoing/stages-erasmu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lb.moveon4.de/form/5c94d82381ba97c41d8b456b/fr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/>
          <a:lstStyle/>
          <a:p>
            <a:r>
              <a:rPr lang="fr-BE" b="0" dirty="0">
                <a:solidFill>
                  <a:schemeClr val="tx2"/>
                </a:solidFill>
                <a:effectLst/>
              </a:rPr>
              <a:t>Echanges Internationaux à</a:t>
            </a:r>
            <a:br>
              <a:rPr lang="fr-BE" b="0" dirty="0">
                <a:solidFill>
                  <a:schemeClr val="tx2"/>
                </a:solidFill>
                <a:effectLst/>
              </a:rPr>
            </a:br>
            <a:r>
              <a:rPr lang="fr-BE" b="0" dirty="0">
                <a:solidFill>
                  <a:schemeClr val="tx2"/>
                </a:solidFill>
                <a:effectLst/>
              </a:rPr>
              <a:t> la FSM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348798"/>
            <a:ext cx="9144000" cy="1655762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hlinkClick r:id="rId2"/>
              </a:rPr>
              <a:t>acebolla@ulb.ac.be</a:t>
            </a:r>
            <a:endParaRPr lang="fr-FR" b="1" dirty="0">
              <a:solidFill>
                <a:srgbClr val="C00000"/>
              </a:solidFill>
            </a:endParaRPr>
          </a:p>
          <a:p>
            <a:r>
              <a:rPr lang="fr-FR" b="1" dirty="0">
                <a:solidFill>
                  <a:srgbClr val="C00000"/>
                </a:solidFill>
                <a:hlinkClick r:id="rId3"/>
              </a:rPr>
              <a:t>anne.moncousin@ulb.be</a:t>
            </a:r>
            <a:endParaRPr lang="fr-FR" b="1" dirty="0">
              <a:solidFill>
                <a:srgbClr val="C0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224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Destinations Cursus </a:t>
            </a:r>
            <a:r>
              <a:rPr lang="en-US" sz="2800" b="1" i="1" dirty="0" err="1">
                <a:latin typeface="Comic Sans MS" panose="030F0702030302020204" pitchFamily="66" charset="0"/>
              </a:rPr>
              <a:t>Kinésithérapie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33002"/>
              </p:ext>
            </p:extLst>
          </p:nvPr>
        </p:nvGraphicFramePr>
        <p:xfrm>
          <a:off x="586452" y="1115424"/>
          <a:ext cx="11227442" cy="5580595"/>
        </p:xfrm>
        <a:graphic>
          <a:graphicData uri="http://schemas.openxmlformats.org/drawingml/2006/table">
            <a:tbl>
              <a:tblPr firstRow="1" firstCol="1" bandRow="1"/>
              <a:tblGrid>
                <a:gridCol w="1618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4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51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Cursus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Année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formation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 (Quadrimestre)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 Langue Requis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Convention</a:t>
                      </a:r>
                      <a:endParaRPr lang="fr-FR" sz="4000" dirty="0">
                        <a:solidFill>
                          <a:srgbClr val="C00000"/>
                        </a:solidFill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Bulgarie   (</a:t>
                      </a: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Roussé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Rusenski Universitet Angel Kunchev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 BG/EN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 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 (Alméria)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de Almería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 ES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 (Saragosse)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de Zaragoza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 ES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 (Bilbao)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del País Vasco /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Euskal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Herriko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Unibertsitatea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ES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(Madrid)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Pontificia Comillas, Madrid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Slovénie  (</a:t>
                      </a: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Ljubljani)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Univerza v Ljubljani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Stages/Cours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 SLO/EN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Canada  (Montréal)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De Montréal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Accord International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6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Burkina Faso (Bobo-Dioulasso)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de Bobo-Dioulasso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mois (2)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Accord International</a:t>
                      </a:r>
                    </a:p>
                  </a:txBody>
                  <a:tcPr marL="52963" marR="5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Belgique (Bruxelles)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Licence / Master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(1 et 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(2 licences et 2 masters)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NL-EN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 </a:t>
                      </a: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Belgica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0" name="Image 49" descr="Résultat de recherche d'images pour &quot;drapeau bulgarie icon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2" y="1869162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 50" descr="Résultat de recherche d'images pour &quot;drapeau espagn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2" y="2622900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 51" descr="Résultat de recherche d'images pour &quot;drapeau espagn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2" y="2916207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 52" descr="Résultat de recherche d'images pour &quot;drapeau espagn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81" y="3278964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age 53" descr="Résultat de recherche d'images pour &quot;drapeau espagn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20" y="4044277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 54" descr="Résultat de recherche d'images pour &quot;drapeau slovénie icone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20" y="4719737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 55" descr="Résultat de recherche d'images pour &quot;drapeau canada icone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36" y="5169599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Image 56" descr="Résultat de recherche d'images pour &quot;drapeau burkina faso icone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35" y="5640449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Image 57" descr="Résultat de recherche d'images pour &quot;drapeau belgique icone&quot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35" y="6169172"/>
            <a:ext cx="179705" cy="17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13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F7BF7-798A-4587-B5ED-16C55CE9622F}"/>
              </a:ext>
            </a:extLst>
          </p:cNvPr>
          <p:cNvSpPr/>
          <p:nvPr/>
        </p:nvSpPr>
        <p:spPr>
          <a:xfrm>
            <a:off x="1731327" y="1916920"/>
            <a:ext cx="8340999" cy="342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BE" sz="3600" b="1" dirty="0"/>
              <a:t>Pour les stages au </a:t>
            </a:r>
            <a:r>
              <a:rPr lang="fr-BE" sz="3600" b="1" dirty="0">
                <a:solidFill>
                  <a:srgbClr val="FF0000"/>
                </a:solidFill>
              </a:rPr>
              <a:t>Burkina Faso</a:t>
            </a:r>
            <a:r>
              <a:rPr lang="fr-BE" sz="3600" b="1" dirty="0"/>
              <a:t>,</a:t>
            </a:r>
          </a:p>
          <a:p>
            <a:pPr>
              <a:lnSpc>
                <a:spcPct val="80000"/>
              </a:lnSpc>
            </a:pPr>
            <a:r>
              <a:rPr lang="fr-BE" sz="3600" b="1" dirty="0"/>
              <a:t>merci de nous adresser par mail (</a:t>
            </a:r>
            <a:r>
              <a:rPr lang="fr-FR" sz="3600" b="1" dirty="0">
                <a:solidFill>
                  <a:srgbClr val="C00000"/>
                </a:solidFill>
                <a:hlinkClick r:id="rId2"/>
              </a:rPr>
              <a:t>anne.moncousin@ulb.be</a:t>
            </a:r>
            <a:r>
              <a:rPr lang="fr-FR" sz="3600" b="1" dirty="0"/>
              <a:t>)</a:t>
            </a:r>
            <a:r>
              <a:rPr lang="fr-BE" sz="3600" b="1" dirty="0"/>
              <a:t>: </a:t>
            </a:r>
          </a:p>
          <a:p>
            <a:pPr>
              <a:lnSpc>
                <a:spcPct val="80000"/>
              </a:lnSpc>
            </a:pPr>
            <a:endParaRPr lang="fr-BE" sz="3600" b="1" dirty="0"/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fr-BE" sz="3600" b="1" dirty="0"/>
              <a:t>votre demande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fr-BE" sz="3600" b="1" dirty="0"/>
              <a:t>votre lettre de motivation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fr-BE" sz="3600" b="1" dirty="0"/>
              <a:t>vos relevés de notes</a:t>
            </a:r>
            <a:endParaRPr lang="fr-BE" sz="3600" i="1" strike="sngStrike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050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Destinations Cursus Education Physique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622362"/>
              </p:ext>
            </p:extLst>
          </p:nvPr>
        </p:nvGraphicFramePr>
        <p:xfrm>
          <a:off x="497089" y="1342664"/>
          <a:ext cx="11212630" cy="3227612"/>
        </p:xfrm>
        <a:graphic>
          <a:graphicData uri="http://schemas.openxmlformats.org/drawingml/2006/table">
            <a:tbl>
              <a:tblPr firstRow="1" firstCol="1" bandRow="1"/>
              <a:tblGrid>
                <a:gridCol w="161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4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25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8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Cursus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Année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formation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(Quadrimestre)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Niveau Langue Requis</a:t>
                      </a:r>
                      <a:endParaRPr lang="fr-FR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Convention</a:t>
                      </a:r>
                      <a:endParaRPr lang="fr-FR" sz="4000" dirty="0">
                        <a:solidFill>
                          <a:srgbClr val="C00000"/>
                        </a:solidFill>
                      </a:endParaRPr>
                    </a:p>
                  </a:txBody>
                  <a:tcPr marL="52963" marR="52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Grèce (Thessalonique)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Aristoteleio Panepistimio Thessalonikis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Master/doctorat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 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(1 et 2?)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B2 GR/EN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Espagne (Pais Vasco)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</a:t>
                      </a: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</a:t>
                      </a: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Pais Vasco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EN/SP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631214"/>
                  </a:ext>
                </a:extLst>
              </a:tr>
              <a:tr h="349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France (Nouméa)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de la Nouvelle-Calédonie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mois (2 ?)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France (Lyon)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4444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Université Claude Bernard Lyon 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(2 ème quadri)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Co-diplomation ou Erasmus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 (Nice)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Université Côte d’Azur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FR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97456"/>
                  </a:ext>
                </a:extLst>
              </a:tr>
              <a:tr h="41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Brésil (Sao-Paulo)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Universidade de Sao Paulo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mois (2)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Convention-bilatérale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Image 3" descr="Résultat de recherche d'images pour &quot;drapeau grèce icone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57" y="2123805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Résultat de recherche d'images pour &quot;drapeau franc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6" y="2889213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Résultat de recherche d'images pour &quot;drapeau franc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5" y="3292876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Résultat de recherche d'images pour &quot;drapeau brésil icone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4" y="4249035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Résultat de recherche d'images pour &quot;drapeau france icone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4" y="3728488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Résultat de recherche d'images pour &quot;drapeau espagne icone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94" y="2559417"/>
            <a:ext cx="179705" cy="17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34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Autres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Informations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809" y="1507321"/>
            <a:ext cx="9464233" cy="454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BE" sz="2200" b="1" dirty="0"/>
              <a:t>Bourses</a:t>
            </a:r>
          </a:p>
          <a:p>
            <a:pPr>
              <a:lnSpc>
                <a:spcPct val="80000"/>
              </a:lnSpc>
            </a:pPr>
            <a:endParaRPr lang="fr-BE" sz="2200" b="1" dirty="0"/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BE" sz="2000" dirty="0"/>
              <a:t>Sur base d’un échange Erasmus, une bourse est octroyée à tout étudiant :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BE" sz="2000" dirty="0">
                <a:hlinkClick r:id="rId2"/>
              </a:rPr>
              <a:t>https://www.ulb.be/fr/partir-en-echange/financements</a:t>
            </a:r>
            <a:endParaRPr lang="fr-BE" sz="2000" dirty="0"/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BE" sz="2000" dirty="0"/>
              <a:t>Pour les séjours hors-Europe : bourse FAME (minimum 3 mois)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BE" sz="2000" dirty="0">
                <a:hlinkClick r:id="rId3"/>
              </a:rPr>
              <a:t>https://etudiant.ulb.be/fr/programme-d-echanges/reglement-financement-fame-2020-21</a:t>
            </a:r>
            <a:endParaRPr lang="fr-BE" sz="2000" dirty="0"/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BE" sz="2000" dirty="0"/>
              <a:t>Pour le Burkina Faso, une bourse ARES est possible (Coopération au développement)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lvl="1">
              <a:lnSpc>
                <a:spcPct val="80000"/>
              </a:lnSpc>
            </a:pPr>
            <a:r>
              <a:rPr lang="fr-BE" u="sng" dirty="0">
                <a:hlinkClick r:id="rId4"/>
              </a:rPr>
              <a:t>Virgine.scheffer@ulb.be</a:t>
            </a:r>
            <a:endParaRPr lang="fr-BE" sz="2000" dirty="0"/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BE" sz="2000" dirty="0"/>
              <a:t>Pour les autres conventions bilatérales aucune bourse n’est prévue </a:t>
            </a:r>
            <a:r>
              <a:rPr lang="fr-BE" sz="2000" dirty="0">
                <a:sym typeface="Wingdings" panose="05000000000000000000" pitchFamily="2" charset="2"/>
              </a:rPr>
              <a:t> pas de bourse pour </a:t>
            </a:r>
            <a:r>
              <a:rPr lang="fr-BE" sz="2000">
                <a:sym typeface="Wingdings" panose="05000000000000000000" pitchFamily="2" charset="2"/>
              </a:rPr>
              <a:t>le Canada!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8984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>
            <a:extLst>
              <a:ext uri="{FF2B5EF4-FFF2-40B4-BE49-F238E27FC236}">
                <a16:creationId xmlns:a16="http://schemas.microsoft.com/office/drawing/2014/main" id="{0ECBA5B0-9466-4F1A-9386-D577792FFFD2}"/>
              </a:ext>
            </a:extLst>
          </p:cNvPr>
          <p:cNvGrpSpPr/>
          <p:nvPr/>
        </p:nvGrpSpPr>
        <p:grpSpPr>
          <a:xfrm>
            <a:off x="8678868" y="1"/>
            <a:ext cx="1901814" cy="2185993"/>
            <a:chOff x="3689534" y="1106"/>
            <a:chExt cx="1901814" cy="218599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D91E2CE-2D9C-4901-9859-8A10BBE24F98}"/>
                </a:ext>
              </a:extLst>
            </p:cNvPr>
            <p:cNvGrpSpPr/>
            <p:nvPr/>
          </p:nvGrpSpPr>
          <p:grpSpPr>
            <a:xfrm>
              <a:off x="3689534" y="1106"/>
              <a:ext cx="1901814" cy="2185993"/>
              <a:chOff x="3689534" y="1106"/>
              <a:chExt cx="1901814" cy="2185993"/>
            </a:xfrm>
          </p:grpSpPr>
          <p:sp>
            <p:nvSpPr>
              <p:cNvPr id="6" name="Hexagone 5">
                <a:extLst>
                  <a:ext uri="{FF2B5EF4-FFF2-40B4-BE49-F238E27FC236}">
                    <a16:creationId xmlns:a16="http://schemas.microsoft.com/office/drawing/2014/main" id="{EFAE249C-268F-434C-A292-0BBF80E52C9E}"/>
                  </a:ext>
                </a:extLst>
              </p:cNvPr>
              <p:cNvSpPr/>
              <p:nvPr/>
            </p:nvSpPr>
            <p:spPr>
              <a:xfrm rot="5400000">
                <a:off x="3547444" y="143196"/>
                <a:ext cx="2185993" cy="190181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2"/>
              </a:solid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" name="Hexagone 4">
                <a:extLst>
                  <a:ext uri="{FF2B5EF4-FFF2-40B4-BE49-F238E27FC236}">
                    <a16:creationId xmlns:a16="http://schemas.microsoft.com/office/drawing/2014/main" id="{B2699B2C-F9BD-4065-8292-7DC2352B84AC}"/>
                  </a:ext>
                </a:extLst>
              </p:cNvPr>
              <p:cNvSpPr/>
              <p:nvPr/>
            </p:nvSpPr>
            <p:spPr>
              <a:xfrm>
                <a:off x="3985899" y="341758"/>
                <a:ext cx="1309082" cy="150469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83820" tIns="83820" rIns="83820" bIns="83820" spcCol="1270" anchor="ctr"/>
              <a:lstStyle/>
              <a:p>
                <a:pPr algn="ctr" defTabSz="9779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fr-BE" sz="2200" dirty="0">
                    <a:solidFill>
                      <a:prstClr val="black"/>
                    </a:solidFill>
                    <a:latin typeface="Calibri"/>
                  </a:rPr>
                  <a:t>Modalités de paiement</a:t>
                </a:r>
              </a:p>
            </p:txBody>
          </p:sp>
        </p:grpSp>
      </p:grpSp>
      <p:graphicFrame>
        <p:nvGraphicFramePr>
          <p:cNvPr id="48" name="Diagramme 47">
            <a:extLst>
              <a:ext uri="{FF2B5EF4-FFF2-40B4-BE49-F238E27FC236}">
                <a16:creationId xmlns:a16="http://schemas.microsoft.com/office/drawing/2014/main" id="{36F8D4AB-B754-4F7B-BBE5-E63C94C69948}"/>
              </a:ext>
            </a:extLst>
          </p:cNvPr>
          <p:cNvGraphicFramePr/>
          <p:nvPr/>
        </p:nvGraphicFramePr>
        <p:xfrm>
          <a:off x="2435782" y="152400"/>
          <a:ext cx="6243084" cy="650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05A8CF6-9FF6-476B-86AA-9BBD975E7BFE}"/>
              </a:ext>
            </a:extLst>
          </p:cNvPr>
          <p:cNvSpPr txBox="1"/>
          <p:nvPr/>
        </p:nvSpPr>
        <p:spPr>
          <a:xfrm>
            <a:off x="9278607" y="5783464"/>
            <a:ext cx="110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(Erasmus)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BA2F1A4-DFD7-4C49-BD12-AF9D7CB01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019"/>
            <a:ext cx="12192000" cy="50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5543118-8714-44FB-9F92-743D862A7164}"/>
              </a:ext>
            </a:extLst>
          </p:cNvPr>
          <p:cNvSpPr txBox="1"/>
          <p:nvPr/>
        </p:nvSpPr>
        <p:spPr>
          <a:xfrm>
            <a:off x="5101722" y="2661220"/>
            <a:ext cx="1656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/>
              <a:t>Merci, </a:t>
            </a:r>
          </a:p>
        </p:txBody>
      </p:sp>
      <p:sp>
        <p:nvSpPr>
          <p:cNvPr id="3" name="Rectangle 2"/>
          <p:cNvSpPr/>
          <p:nvPr/>
        </p:nvSpPr>
        <p:spPr>
          <a:xfrm>
            <a:off x="949234" y="4961598"/>
            <a:ext cx="8351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Cette présentation se trouvera sur le site FSM/Etudes/mobilité internationale : </a:t>
            </a:r>
            <a:r>
              <a:rPr lang="fr-BE" dirty="0">
                <a:hlinkClick r:id="rId2"/>
              </a:rPr>
              <a:t>https://fsm.ulb.be/fr/etudes/mobilite-internationale-erasmus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6765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50416D3-7630-419F-93DC-3A7DE69AD4D1}"/>
              </a:ext>
            </a:extLst>
          </p:cNvPr>
          <p:cNvSpPr txBox="1"/>
          <p:nvPr/>
        </p:nvSpPr>
        <p:spPr>
          <a:xfrm>
            <a:off x="3866606" y="2251317"/>
            <a:ext cx="5077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/>
              <a:t>Réunion d’information FSM </a:t>
            </a:r>
          </a:p>
          <a:p>
            <a:pPr algn="ctr"/>
            <a:endParaRPr lang="fr-BE" sz="2800" b="1" dirty="0"/>
          </a:p>
          <a:p>
            <a:pPr algn="ctr"/>
            <a:r>
              <a:rPr lang="fr-BE" sz="2800" b="1" dirty="0"/>
              <a:t>Le 20 octobre 2020 – Via Teams</a:t>
            </a:r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056B5E-DED0-4046-99FC-35FBAC313E7B}"/>
              </a:ext>
            </a:extLst>
          </p:cNvPr>
          <p:cNvSpPr txBox="1"/>
          <p:nvPr/>
        </p:nvSpPr>
        <p:spPr>
          <a:xfrm>
            <a:off x="3729841" y="5323708"/>
            <a:ext cx="535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Cette présentation se trouvera sur le site FSM/Erasmus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75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463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Covid-19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1126" y="1176723"/>
            <a:ext cx="106125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/>
              <a:t>Précautions et mesures actuelles qui seront peut-être encore applicables pour la Mobilité 2021-22:</a:t>
            </a:r>
            <a:r>
              <a:rPr lang="fr-BE" dirty="0"/>
              <a:t> </a:t>
            </a:r>
          </a:p>
          <a:p>
            <a:r>
              <a:rPr lang="fr-BE" dirty="0"/>
              <a:t>Les séjours de mobilité seront prévus, sous réserve des décisions de l’ULB, des universités d’accueil, de l’ouverture des frontières et des autorités nationales des pays d’accueil.</a:t>
            </a:r>
            <a:br>
              <a:rPr lang="fr-BE" dirty="0"/>
            </a:br>
            <a:r>
              <a:rPr lang="fr-BE" dirty="0"/>
              <a:t>Étant donné l’incertitude future, les étudiants sont invités à la prudence et à ne pas engager de dépenses tant que le séjour ne peut pas être confirmé.</a:t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fr-BE" b="1" dirty="0"/>
              <a:t>Avant de partir, il faudra vérifier que toutes les conditions suivantes sont remplies</a:t>
            </a:r>
            <a:r>
              <a:rPr lang="fr-BE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Vous avez validé les crédits nécessaires et vous avez l'accord de votre Coordinateur académique;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Vous avez pu finaliser les procédures administratives (VISA éventuel, etc.);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Votre université d'accueil a confirmé accueillir les étudiants en échange (de manière présentielle ou virtuelle) </a:t>
            </a:r>
            <a:r>
              <a:rPr lang="fr-BE" dirty="0">
                <a:sym typeface="Wingdings" panose="05000000000000000000" pitchFamily="2" charset="2"/>
              </a:rPr>
              <a:t></a:t>
            </a:r>
            <a:r>
              <a:rPr lang="fr-BE" dirty="0"/>
              <a:t> vérifiez les mails reçus de votre université d’accueil;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La Belgique permet les voyages à destination de votre pays d'accueil;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Votre pays d'accueil permet l'arrivée de voyageurs en provenance de la Belgique;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Vous avez vérifié les procédures spéciales qui pourraient vous être imposées à votre arrivée sur le territoire de votre université d'accueil (quarantaine, documents...);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Si vous êtes </a:t>
            </a:r>
            <a:r>
              <a:rPr lang="fr-BE" dirty="0" err="1"/>
              <a:t>ressortissant-e</a:t>
            </a:r>
            <a:r>
              <a:rPr lang="fr-BE" dirty="0"/>
              <a:t> belge, inscrivez-vous sur </a:t>
            </a:r>
            <a:r>
              <a:rPr lang="fr-BE" dirty="0">
                <a:hlinkClick r:id="rId2"/>
              </a:rPr>
              <a:t>https://travellersonline.diplomatie.be</a:t>
            </a:r>
            <a:r>
              <a:rPr lang="fr-BE" dirty="0"/>
              <a:t>. Si </a:t>
            </a:r>
            <a:r>
              <a:rPr lang="fr-BE"/>
              <a:t>vous n’avez </a:t>
            </a:r>
            <a:r>
              <a:rPr lang="fr-BE" dirty="0"/>
              <a:t>pas  la nationalité belge, vous êtes invités à prendre contact avec l'ambassade ou consulat de votre pays d'origine, en priorité.</a:t>
            </a:r>
          </a:p>
        </p:txBody>
      </p:sp>
    </p:spTree>
    <p:extLst>
      <p:ext uri="{BB962C8B-B14F-4D97-AF65-F5344CB8AC3E}">
        <p14:creationId xmlns:p14="http://schemas.microsoft.com/office/powerpoint/2010/main" val="304577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88" y="970849"/>
            <a:ext cx="7423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Site de l’ULB : </a:t>
            </a:r>
            <a:r>
              <a:rPr lang="fr-FR" dirty="0">
                <a:hlinkClick r:id="rId2"/>
              </a:rPr>
              <a:t>https://www.ulb.be/fr/partir-ou-venir-en-echange/partir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126"/>
            <a:ext cx="7884231" cy="31336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6255" y="6284422"/>
            <a:ext cx="3715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hlinkClick r:id="rId2"/>
              </a:rPr>
              <a:t>https://www.ulb.be/fr/partir-ou-venir-en-echange/partir</a:t>
            </a:r>
            <a:endParaRPr lang="fr-FR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434" y="2806291"/>
            <a:ext cx="7882513" cy="37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823D2B-6832-4C4D-8594-1765B90E67D9}"/>
              </a:ext>
            </a:extLst>
          </p:cNvPr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01F071-BD43-4E60-8354-5B3757F0B039}"/>
              </a:ext>
            </a:extLst>
          </p:cNvPr>
          <p:cNvSpPr/>
          <p:nvPr/>
        </p:nvSpPr>
        <p:spPr>
          <a:xfrm>
            <a:off x="56756" y="3583897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 – </a:t>
            </a:r>
            <a:r>
              <a:rPr lang="en-US" sz="2800" b="1" i="1" dirty="0" err="1">
                <a:latin typeface="Comic Sans MS" panose="030F0702030302020204" pitchFamily="66" charset="0"/>
              </a:rPr>
              <a:t>Mobilité</a:t>
            </a:r>
            <a:r>
              <a:rPr lang="en-US" sz="2800" b="1" i="1" dirty="0">
                <a:latin typeface="Comic Sans MS" panose="030F0702030302020204" pitchFamily="66" charset="0"/>
              </a:rPr>
              <a:t> Stages : </a:t>
            </a:r>
            <a:r>
              <a:rPr lang="fr-BE" sz="2800" b="1" i="1" dirty="0">
                <a:latin typeface="Comic Sans MS" panose="030F0702030302020204" pitchFamily="66" charset="0"/>
              </a:rPr>
              <a:t>Séjours « SMP » 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E44744-CC66-47B4-91A8-02B60D3B234C}"/>
              </a:ext>
            </a:extLst>
          </p:cNvPr>
          <p:cNvSpPr/>
          <p:nvPr/>
        </p:nvSpPr>
        <p:spPr>
          <a:xfrm>
            <a:off x="0" y="1934823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– </a:t>
            </a:r>
            <a:r>
              <a:rPr lang="en-US" sz="2800" b="1" i="1" dirty="0" err="1">
                <a:latin typeface="Comic Sans MS" panose="030F0702030302020204" pitchFamily="66" charset="0"/>
              </a:rPr>
              <a:t>Mobilité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Cours</a:t>
            </a:r>
            <a:r>
              <a:rPr lang="en-US" sz="2800" b="1" i="1" dirty="0">
                <a:latin typeface="Comic Sans MS" panose="030F0702030302020204" pitchFamily="66" charset="0"/>
              </a:rPr>
              <a:t> : </a:t>
            </a:r>
            <a:r>
              <a:rPr lang="en-US" sz="2800" b="1" i="1" dirty="0" err="1">
                <a:latin typeface="Comic Sans MS" panose="030F0702030302020204" pitchFamily="66" charset="0"/>
              </a:rPr>
              <a:t>Séjours</a:t>
            </a:r>
            <a:r>
              <a:rPr lang="en-US" sz="2800" b="1" i="1" dirty="0">
                <a:latin typeface="Comic Sans MS" panose="030F0702030302020204" pitchFamily="66" charset="0"/>
              </a:rPr>
              <a:t> “SMS”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4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8AADB35E-D10E-4834-9A2C-24D9A5A768A1}"/>
              </a:ext>
            </a:extLst>
          </p:cNvPr>
          <p:cNvSpPr txBox="1"/>
          <p:nvPr/>
        </p:nvSpPr>
        <p:spPr>
          <a:xfrm>
            <a:off x="2933700" y="314326"/>
            <a:ext cx="7086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aBold-Roman"/>
                <a:cs typeface="Arial" panose="020B0604020202020204" pitchFamily="34" charset="0"/>
              </a:rPr>
              <a:t>Stages Erasmus+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06D5F9E2-89CB-48FD-B41E-6DE4AF76B19F}"/>
              </a:ext>
            </a:extLst>
          </p:cNvPr>
          <p:cNvGraphicFramePr/>
          <p:nvPr/>
        </p:nvGraphicFramePr>
        <p:xfrm>
          <a:off x="2435782" y="923026"/>
          <a:ext cx="8059690" cy="526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Rectangle 1">
            <a:extLst>
              <a:ext uri="{FF2B5EF4-FFF2-40B4-BE49-F238E27FC236}">
                <a16:creationId xmlns:a16="http://schemas.microsoft.com/office/drawing/2014/main" id="{B44EFABF-BEA3-405D-82CC-D305AE0AD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6" y="6270625"/>
            <a:ext cx="8424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dirty="0">
                <a:solidFill>
                  <a:prstClr val="black"/>
                </a:solidFill>
                <a:hlinkClick r:id="rId7"/>
              </a:rPr>
              <a:t>https://etudiant.ulb.be/fr/programme-d-echanges/etudiants-outgoing/stages-erasmus</a:t>
            </a:r>
            <a:endParaRPr lang="fr-BE" alt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4440" y="1707982"/>
            <a:ext cx="10223938" cy="453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BE" sz="2200" b="1" dirty="0"/>
              <a:t>F.S.M.</a:t>
            </a:r>
          </a:p>
          <a:p>
            <a:pPr>
              <a:lnSpc>
                <a:spcPct val="80000"/>
              </a:lnSpc>
            </a:pPr>
            <a:endParaRPr lang="fr-BE" sz="2200" b="1" dirty="0"/>
          </a:p>
          <a:p>
            <a:pPr>
              <a:lnSpc>
                <a:spcPct val="80000"/>
              </a:lnSpc>
            </a:pPr>
            <a:r>
              <a:rPr lang="fr-BE" sz="2200" b="1" dirty="0"/>
              <a:t>Partir en Erasmus (minimum 3 mois, SMS) ou hors Erasmus (minimum 1 mois)</a:t>
            </a:r>
          </a:p>
          <a:p>
            <a:pPr lvl="1">
              <a:lnSpc>
                <a:spcPct val="80000"/>
              </a:lnSpc>
            </a:pPr>
            <a:r>
              <a:rPr lang="fr-BE" sz="2000" dirty="0"/>
              <a:t>Sur base d’une convention bilatérale </a:t>
            </a:r>
          </a:p>
          <a:p>
            <a:pPr marL="393700" lvl="1" indent="0">
              <a:lnSpc>
                <a:spcPct val="80000"/>
              </a:lnSpc>
              <a:buNone/>
            </a:pPr>
            <a:endParaRPr lang="fr-BE" sz="2000" dirty="0"/>
          </a:p>
          <a:p>
            <a:pPr>
              <a:lnSpc>
                <a:spcPct val="80000"/>
              </a:lnSpc>
            </a:pPr>
            <a:r>
              <a:rPr lang="fr-BE" sz="2200" b="1" dirty="0"/>
              <a:t>Quand partir?</a:t>
            </a:r>
          </a:p>
          <a:p>
            <a:pPr lvl="1">
              <a:lnSpc>
                <a:spcPct val="80000"/>
              </a:lnSpc>
            </a:pPr>
            <a:r>
              <a:rPr lang="fr-BE" sz="2000" dirty="0"/>
              <a:t>Kinésithérapie: 2</a:t>
            </a:r>
            <a:r>
              <a:rPr lang="fr-BE" sz="2000" baseline="30000" dirty="0"/>
              <a:t>ème</a:t>
            </a:r>
            <a:r>
              <a:rPr lang="fr-BE" sz="2000" dirty="0"/>
              <a:t> semestre MA1 (stages/cours)</a:t>
            </a:r>
          </a:p>
          <a:p>
            <a:pPr lvl="1">
              <a:lnSpc>
                <a:spcPct val="80000"/>
              </a:lnSpc>
            </a:pPr>
            <a:r>
              <a:rPr lang="fr-BE" sz="2000" dirty="0"/>
              <a:t>Education Physique: 2</a:t>
            </a:r>
            <a:r>
              <a:rPr lang="fr-BE" sz="2000" baseline="30000" dirty="0"/>
              <a:t>ème</a:t>
            </a:r>
            <a:r>
              <a:rPr lang="fr-BE" sz="2000" dirty="0"/>
              <a:t> semestre MA2 (cours)</a:t>
            </a:r>
          </a:p>
          <a:p>
            <a:pPr lvl="1">
              <a:lnSpc>
                <a:spcPct val="80000"/>
              </a:lnSpc>
            </a:pPr>
            <a:endParaRPr lang="fr-BE" sz="2000" dirty="0"/>
          </a:p>
          <a:p>
            <a:pPr>
              <a:lnSpc>
                <a:spcPct val="80000"/>
              </a:lnSpc>
            </a:pPr>
            <a:r>
              <a:rPr lang="fr-BE" sz="2200" b="1" dirty="0">
                <a:solidFill>
                  <a:srgbClr val="FF0000"/>
                </a:solidFill>
              </a:rPr>
              <a:t>S’inscrire via le formulaire en ligne </a:t>
            </a:r>
            <a:r>
              <a:rPr lang="fr-BE" b="1" dirty="0">
                <a:solidFill>
                  <a:srgbClr val="FF0000"/>
                </a:solidFill>
              </a:rPr>
              <a:t>(accessible à partir du 1</a:t>
            </a:r>
            <a:r>
              <a:rPr lang="fr-BE" b="1" baseline="30000" dirty="0">
                <a:solidFill>
                  <a:srgbClr val="FF0000"/>
                </a:solidFill>
              </a:rPr>
              <a:t>er</a:t>
            </a:r>
            <a:r>
              <a:rPr lang="fr-BE" b="1" dirty="0">
                <a:solidFill>
                  <a:srgbClr val="FF0000"/>
                </a:solidFill>
              </a:rPr>
              <a:t> novembre 2020) </a:t>
            </a:r>
            <a:r>
              <a:rPr lang="fr-BE" sz="2200" b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fr-BE" sz="2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u="sng" dirty="0">
                <a:hlinkClick r:id="rId2"/>
              </a:rPr>
              <a:t>https://ulb.moveon4.de/form/5c94d82381ba97c41d8b456b/fra</a:t>
            </a:r>
            <a:endParaRPr lang="fr-BE" sz="2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BE" sz="2200" b="1" dirty="0"/>
          </a:p>
          <a:p>
            <a:pPr>
              <a:lnSpc>
                <a:spcPct val="80000"/>
              </a:lnSpc>
            </a:pPr>
            <a:r>
              <a:rPr lang="fr-BE" sz="2200" b="1" dirty="0"/>
              <a:t>Joindre une lettre de motivation.</a:t>
            </a:r>
          </a:p>
          <a:p>
            <a:pPr>
              <a:lnSpc>
                <a:spcPct val="80000"/>
              </a:lnSpc>
            </a:pPr>
            <a:r>
              <a:rPr lang="fr-BE" sz="2200" b="1" dirty="0"/>
              <a:t> </a:t>
            </a:r>
          </a:p>
          <a:p>
            <a:pPr>
              <a:lnSpc>
                <a:spcPct val="80000"/>
              </a:lnSpc>
            </a:pPr>
            <a:endParaRPr lang="fr-BE" sz="2200" dirty="0"/>
          </a:p>
          <a:p>
            <a:pPr>
              <a:lnSpc>
                <a:spcPct val="80000"/>
              </a:lnSpc>
            </a:pP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265931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 err="1">
                <a:latin typeface="Comic Sans MS" panose="030F0702030302020204" pitchFamily="66" charset="0"/>
              </a:rPr>
              <a:t>Procédures</a:t>
            </a:r>
            <a:r>
              <a:rPr lang="en-US" sz="2800" b="1" i="1" dirty="0"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latin typeface="Comic Sans MS" panose="030F0702030302020204" pitchFamily="66" charset="0"/>
              </a:rPr>
              <a:t>Actuelles</a:t>
            </a:r>
            <a:r>
              <a:rPr lang="en-US" sz="2800" b="1" i="1" dirty="0">
                <a:latin typeface="Comic Sans MS" panose="030F0702030302020204" pitchFamily="66" charset="0"/>
              </a:rPr>
              <a:t> – </a:t>
            </a:r>
            <a:r>
              <a:rPr lang="en-US" sz="2800" b="1" i="1" dirty="0" err="1">
                <a:latin typeface="Comic Sans MS" panose="030F0702030302020204" pitchFamily="66" charset="0"/>
              </a:rPr>
              <a:t>Cours</a:t>
            </a:r>
            <a:r>
              <a:rPr lang="en-US" sz="2800" b="1" i="1" dirty="0">
                <a:latin typeface="Comic Sans MS" panose="030F0702030302020204" pitchFamily="66" charset="0"/>
              </a:rPr>
              <a:t> : </a:t>
            </a:r>
            <a:r>
              <a:rPr lang="en-US" sz="2800" b="1" i="1" dirty="0" err="1">
                <a:latin typeface="Comic Sans MS" panose="030F0702030302020204" pitchFamily="66" charset="0"/>
              </a:rPr>
              <a:t>Séjours</a:t>
            </a:r>
            <a:r>
              <a:rPr lang="en-US" sz="2800" b="1" i="1" dirty="0">
                <a:latin typeface="Comic Sans MS" panose="030F0702030302020204" pitchFamily="66" charset="0"/>
              </a:rPr>
              <a:t> “SMS”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1" y="4349634"/>
            <a:ext cx="1527981" cy="15524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Formulaire d’inscription (FSM)</a:t>
            </a:r>
          </a:p>
          <a:p>
            <a:pPr algn="ctr"/>
            <a:r>
              <a:rPr lang="fr-BE" b="1" dirty="0"/>
              <a:t>(</a:t>
            </a:r>
            <a:r>
              <a:rPr lang="fr-BE" b="1" dirty="0" err="1"/>
              <a:t>Y.c</a:t>
            </a:r>
            <a:r>
              <a:rPr lang="fr-BE" b="1" dirty="0"/>
              <a:t>. Learning Agreement)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7604240" y="4287635"/>
            <a:ext cx="1600200" cy="1676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Départ en cours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18660" y="3512803"/>
            <a:ext cx="125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1er février 2021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10317" y="4349634"/>
            <a:ext cx="1476550" cy="15639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Sélection des postulants (FSM)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2109872" y="5127220"/>
            <a:ext cx="78962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2994401" y="3528746"/>
            <a:ext cx="125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22 février 2021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783817" y="3549172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quadri</a:t>
            </a:r>
          </a:p>
          <a:p>
            <a:pPr algn="ctr"/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2022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0951" y="996668"/>
            <a:ext cx="93854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fr-BE" sz="2400" dirty="0"/>
              <a:t>Séjours avec :</a:t>
            </a:r>
          </a:p>
          <a:p>
            <a:pPr marL="342900" indent="-342900">
              <a:buFontTx/>
              <a:buChar char="-"/>
            </a:pPr>
            <a:r>
              <a:rPr lang="fr-BE" sz="2400" dirty="0"/>
              <a:t>Learning Agreement (contrat d’étude)</a:t>
            </a:r>
          </a:p>
          <a:p>
            <a:pPr marL="342900" indent="-342900">
              <a:buFontTx/>
              <a:buChar char="-"/>
            </a:pPr>
            <a:r>
              <a:rPr lang="fr-BE" sz="2400" dirty="0"/>
              <a:t>Liste de cours</a:t>
            </a:r>
          </a:p>
          <a:p>
            <a:pPr marL="342900" indent="-342900">
              <a:buFontTx/>
              <a:buChar char="-"/>
            </a:pPr>
            <a:r>
              <a:rPr lang="fr-BE" sz="2400" dirty="0"/>
              <a:t>Examens évalués par l’université d’accueil (! Respect du nombre ECTS)</a:t>
            </a:r>
          </a:p>
          <a:p>
            <a:pPr marL="342900" indent="-342900">
              <a:buFontTx/>
              <a:buChar char="-"/>
            </a:pPr>
            <a:r>
              <a:rPr lang="fr-BE" sz="2400" dirty="0"/>
              <a:t>3 mois minimum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fr-FR" sz="3200" dirty="0"/>
          </a:p>
        </p:txBody>
      </p:sp>
      <p:sp>
        <p:nvSpPr>
          <p:cNvPr id="29" name="Rectangle 28"/>
          <p:cNvSpPr/>
          <p:nvPr/>
        </p:nvSpPr>
        <p:spPr>
          <a:xfrm>
            <a:off x="5221083" y="4349634"/>
            <a:ext cx="1548941" cy="15639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Adaptation du Learning Agreement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081067" y="3559358"/>
            <a:ext cx="199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avant le départ </a:t>
            </a:r>
            <a:r>
              <a:rPr lang="fr-FR" dirty="0">
                <a:solidFill>
                  <a:srgbClr val="FF0000"/>
                </a:solidFill>
              </a:rPr>
              <a:t>2022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6770024" y="5127220"/>
            <a:ext cx="80044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endCxn id="29" idx="1"/>
          </p:cNvCxnSpPr>
          <p:nvPr/>
        </p:nvCxnSpPr>
        <p:spPr>
          <a:xfrm>
            <a:off x="4386867" y="5127220"/>
            <a:ext cx="834216" cy="439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3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12192000" cy="626219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23286" tIns="111644" rIns="223286" bIns="111644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i="1" dirty="0">
                <a:latin typeface="Comic Sans MS" panose="030F0702030302020204" pitchFamily="66" charset="0"/>
              </a:rPr>
              <a:t>Accords CIVIS</a:t>
            </a:r>
            <a:endParaRPr lang="fr-F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" y="1147244"/>
            <a:ext cx="1085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Huit universités européennes, dont l'ULB, unissent leurs forces pour bâtir une Alliance universitaire européenne sous le nom de CIVIS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850"/>
            <a:ext cx="12192000" cy="20620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7715" y="5077097"/>
            <a:ext cx="741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Vous trouverez </a:t>
            </a:r>
            <a:r>
              <a:rPr lang="fr-BE" u="sng" dirty="0"/>
              <a:t>par défaut </a:t>
            </a:r>
            <a:r>
              <a:rPr lang="fr-BE" dirty="0"/>
              <a:t>ces Universités dans vos choix de destination. Attention, toutes ne proposent pas de cursus en Sciences de la Motricité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7405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1077</Words>
  <Application>Microsoft Office PowerPoint</Application>
  <PresentationFormat>Grand écran</PresentationFormat>
  <Paragraphs>249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MetaBold-Roman</vt:lpstr>
      <vt:lpstr>Times New Roman</vt:lpstr>
      <vt:lpstr>Wingdings</vt:lpstr>
      <vt:lpstr>ヒラギノ角ゴ Pro W3</vt:lpstr>
      <vt:lpstr>Thème Office</vt:lpstr>
      <vt:lpstr>1_Thème Office</vt:lpstr>
      <vt:lpstr>Echanges Internationaux à  la FSM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Echanges Erasmus à  la FSM</dc:title>
  <dc:creator>Thomas Hoellinger</dc:creator>
  <cp:lastModifiedBy>MONCOUSIN  Anne</cp:lastModifiedBy>
  <cp:revision>89</cp:revision>
  <cp:lastPrinted>2020-10-20T16:46:32Z</cp:lastPrinted>
  <dcterms:created xsi:type="dcterms:W3CDTF">2016-11-22T09:23:48Z</dcterms:created>
  <dcterms:modified xsi:type="dcterms:W3CDTF">2020-10-20T16:46:48Z</dcterms:modified>
</cp:coreProperties>
</file>