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handoutMasterIdLst>
    <p:handoutMasterId r:id="rId25"/>
  </p:handoutMasterIdLst>
  <p:sldIdLst>
    <p:sldId id="256" r:id="rId6"/>
    <p:sldId id="267" r:id="rId7"/>
    <p:sldId id="257" r:id="rId8"/>
    <p:sldId id="258" r:id="rId9"/>
    <p:sldId id="309" r:id="rId10"/>
    <p:sldId id="301" r:id="rId11"/>
    <p:sldId id="310" r:id="rId12"/>
    <p:sldId id="265" r:id="rId13"/>
    <p:sldId id="311" r:id="rId14"/>
    <p:sldId id="260" r:id="rId15"/>
    <p:sldId id="261" r:id="rId16"/>
    <p:sldId id="262" r:id="rId17"/>
    <p:sldId id="263" r:id="rId18"/>
    <p:sldId id="291" r:id="rId19"/>
    <p:sldId id="269" r:id="rId20"/>
    <p:sldId id="313" r:id="rId21"/>
    <p:sldId id="314" r:id="rId22"/>
    <p:sldId id="268" r:id="rId2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9891" autoAdjust="0"/>
  </p:normalViewPr>
  <p:slideViewPr>
    <p:cSldViewPr snapToGrid="0">
      <p:cViewPr varScale="1">
        <p:scale>
          <a:sx n="91" d="100"/>
          <a:sy n="91" d="100"/>
        </p:scale>
        <p:origin x="11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5D55B-2D76-4257-8288-73B44D811D07}"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fr-BE"/>
        </a:p>
      </dgm:t>
    </dgm:pt>
    <dgm:pt modelId="{4A26D0A1-BBC3-4A7F-B28E-722B421FB615}">
      <dgm:prSet/>
      <dgm:spPr/>
      <dgm:t>
        <a:bodyPr/>
        <a:lstStyle/>
        <a:p>
          <a:pPr rtl="0"/>
          <a:r>
            <a:rPr lang="fr-BE" dirty="0"/>
            <a:t>Stage de 2 à 12 mois prévu dans votre cursus ou stage volontaire supervisé par un académique ULB</a:t>
          </a:r>
        </a:p>
      </dgm:t>
    </dgm:pt>
    <dgm:pt modelId="{394EE74F-A3A3-4342-B7DA-0922D560B3EE}" type="parTrans" cxnId="{F9B2737E-E814-4B91-8EAE-62C7F0530AE0}">
      <dgm:prSet/>
      <dgm:spPr/>
      <dgm:t>
        <a:bodyPr/>
        <a:lstStyle/>
        <a:p>
          <a:endParaRPr lang="fr-BE"/>
        </a:p>
      </dgm:t>
    </dgm:pt>
    <dgm:pt modelId="{B833C4C1-BD26-4FE8-AFD0-F5CB56B600C0}" type="sibTrans" cxnId="{F9B2737E-E814-4B91-8EAE-62C7F0530AE0}">
      <dgm:prSet/>
      <dgm:spPr/>
      <dgm:t>
        <a:bodyPr/>
        <a:lstStyle/>
        <a:p>
          <a:endParaRPr lang="fr-BE"/>
        </a:p>
      </dgm:t>
    </dgm:pt>
    <dgm:pt modelId="{69BCAE52-9FE0-414E-9F57-4A4A3DC7D8A7}">
      <dgm:prSet/>
      <dgm:spPr/>
      <dgm:t>
        <a:bodyPr/>
        <a:lstStyle/>
        <a:p>
          <a:pPr rtl="0"/>
          <a:r>
            <a:rPr lang="fr-BE" dirty="0"/>
            <a:t>Si effectué en zone Erasmus -&gt; financement</a:t>
          </a:r>
        </a:p>
      </dgm:t>
    </dgm:pt>
    <dgm:pt modelId="{6ED81354-2A47-4D4B-B6F3-2E6CCC79E75C}" type="parTrans" cxnId="{DE5FB7E4-2048-476F-B224-C011986AC610}">
      <dgm:prSet/>
      <dgm:spPr/>
      <dgm:t>
        <a:bodyPr/>
        <a:lstStyle/>
        <a:p>
          <a:endParaRPr lang="fr-BE"/>
        </a:p>
      </dgm:t>
    </dgm:pt>
    <dgm:pt modelId="{AA55AFDA-DCBD-44B3-8FD3-B6B333278B1C}" type="sibTrans" cxnId="{DE5FB7E4-2048-476F-B224-C011986AC610}">
      <dgm:prSet/>
      <dgm:spPr/>
      <dgm:t>
        <a:bodyPr/>
        <a:lstStyle/>
        <a:p>
          <a:endParaRPr lang="fr-BE"/>
        </a:p>
      </dgm:t>
    </dgm:pt>
    <dgm:pt modelId="{72475022-7BC6-4CA9-9C51-9F101650ACB3}">
      <dgm:prSet/>
      <dgm:spPr/>
      <dgm:t>
        <a:bodyPr/>
        <a:lstStyle/>
        <a:p>
          <a:r>
            <a:rPr lang="fr-BE" dirty="0"/>
            <a:t>640€ à 750€ par mois (à titre informatif)</a:t>
          </a:r>
        </a:p>
        <a:p>
          <a:endParaRPr lang="fr-BE" dirty="0"/>
        </a:p>
      </dgm:t>
    </dgm:pt>
    <dgm:pt modelId="{6844CFD4-B426-4CAD-AC33-638B25921AFF}" type="parTrans" cxnId="{CF211EC6-553E-4AB8-8B1D-C017BBBAA16C}">
      <dgm:prSet/>
      <dgm:spPr/>
      <dgm:t>
        <a:bodyPr/>
        <a:lstStyle/>
        <a:p>
          <a:endParaRPr lang="fr-BE"/>
        </a:p>
      </dgm:t>
    </dgm:pt>
    <dgm:pt modelId="{44DC3DD0-F641-4BFD-B384-4DE2160AF575}" type="sibTrans" cxnId="{CF211EC6-553E-4AB8-8B1D-C017BBBAA16C}">
      <dgm:prSet/>
      <dgm:spPr/>
      <dgm:t>
        <a:bodyPr/>
        <a:lstStyle/>
        <a:p>
          <a:endParaRPr lang="fr-BE"/>
        </a:p>
      </dgm:t>
    </dgm:pt>
    <dgm:pt modelId="{4261E1A8-8A3C-4623-B626-365A0EA69403}">
      <dgm:prSet/>
      <dgm:spPr/>
      <dgm:t>
        <a:bodyPr/>
        <a:lstStyle/>
        <a:p>
          <a:r>
            <a:rPr lang="fr-BE" dirty="0"/>
            <a:t>Postuler avec convention de stage signée 1 mois avant le début du stage</a:t>
          </a:r>
        </a:p>
      </dgm:t>
    </dgm:pt>
    <dgm:pt modelId="{B8463574-7A3D-44F0-B969-4E03EC0740FD}" type="parTrans" cxnId="{251D9F5A-D9D5-4CF9-A13D-FDA0CA3241CE}">
      <dgm:prSet/>
      <dgm:spPr/>
      <dgm:t>
        <a:bodyPr/>
        <a:lstStyle/>
        <a:p>
          <a:endParaRPr lang="fr-BE"/>
        </a:p>
      </dgm:t>
    </dgm:pt>
    <dgm:pt modelId="{E0465E01-08E4-495A-9E82-9BB631D9FCCE}" type="sibTrans" cxnId="{251D9F5A-D9D5-4CF9-A13D-FDA0CA3241CE}">
      <dgm:prSet/>
      <dgm:spPr/>
      <dgm:t>
        <a:bodyPr/>
        <a:lstStyle/>
        <a:p>
          <a:endParaRPr lang="fr-BE"/>
        </a:p>
      </dgm:t>
    </dgm:pt>
    <dgm:pt modelId="{5035D8F8-654B-4661-87D5-B4A29EC60643}" type="pres">
      <dgm:prSet presAssocID="{1A75D55B-2D76-4257-8288-73B44D811D07}" presName="linear" presStyleCnt="0">
        <dgm:presLayoutVars>
          <dgm:animLvl val="lvl"/>
          <dgm:resizeHandles val="exact"/>
        </dgm:presLayoutVars>
      </dgm:prSet>
      <dgm:spPr/>
    </dgm:pt>
    <dgm:pt modelId="{88F07564-0517-42D5-A59B-F2AC6C881336}" type="pres">
      <dgm:prSet presAssocID="{4A26D0A1-BBC3-4A7F-B28E-722B421FB615}" presName="parentText" presStyleLbl="node1" presStyleIdx="0" presStyleCnt="4">
        <dgm:presLayoutVars>
          <dgm:chMax val="0"/>
          <dgm:bulletEnabled val="1"/>
        </dgm:presLayoutVars>
      </dgm:prSet>
      <dgm:spPr/>
    </dgm:pt>
    <dgm:pt modelId="{58870F9A-50F1-40C3-B2E0-611665EFC9B6}" type="pres">
      <dgm:prSet presAssocID="{B833C4C1-BD26-4FE8-AFD0-F5CB56B600C0}" presName="spacer" presStyleCnt="0"/>
      <dgm:spPr/>
    </dgm:pt>
    <dgm:pt modelId="{4F630CE8-FAD0-47ED-AC52-50298826B367}" type="pres">
      <dgm:prSet presAssocID="{69BCAE52-9FE0-414E-9F57-4A4A3DC7D8A7}" presName="parentText" presStyleLbl="node1" presStyleIdx="1" presStyleCnt="4">
        <dgm:presLayoutVars>
          <dgm:chMax val="0"/>
          <dgm:bulletEnabled val="1"/>
        </dgm:presLayoutVars>
      </dgm:prSet>
      <dgm:spPr/>
    </dgm:pt>
    <dgm:pt modelId="{CA39A5A1-577C-43F6-AB1C-05BBE790CF46}" type="pres">
      <dgm:prSet presAssocID="{AA55AFDA-DCBD-44B3-8FD3-B6B333278B1C}" presName="spacer" presStyleCnt="0"/>
      <dgm:spPr/>
    </dgm:pt>
    <dgm:pt modelId="{0E6ED640-5A3A-454A-B99A-12730D4FAFE8}" type="pres">
      <dgm:prSet presAssocID="{72475022-7BC6-4CA9-9C51-9F101650ACB3}" presName="parentText" presStyleLbl="node1" presStyleIdx="2" presStyleCnt="4">
        <dgm:presLayoutVars>
          <dgm:chMax val="0"/>
          <dgm:bulletEnabled val="1"/>
        </dgm:presLayoutVars>
      </dgm:prSet>
      <dgm:spPr/>
    </dgm:pt>
    <dgm:pt modelId="{A1D7F97A-7833-41C0-A009-8C8D77696AFE}" type="pres">
      <dgm:prSet presAssocID="{44DC3DD0-F641-4BFD-B384-4DE2160AF575}" presName="spacer" presStyleCnt="0"/>
      <dgm:spPr/>
    </dgm:pt>
    <dgm:pt modelId="{86FDD5B8-5297-4378-86D1-A1FAF84E7CA1}" type="pres">
      <dgm:prSet presAssocID="{4261E1A8-8A3C-4623-B626-365A0EA69403}" presName="parentText" presStyleLbl="node1" presStyleIdx="3" presStyleCnt="4">
        <dgm:presLayoutVars>
          <dgm:chMax val="0"/>
          <dgm:bulletEnabled val="1"/>
        </dgm:presLayoutVars>
      </dgm:prSet>
      <dgm:spPr/>
    </dgm:pt>
  </dgm:ptLst>
  <dgm:cxnLst>
    <dgm:cxn modelId="{BACCE401-BAD8-4F3D-BDFE-38090770950C}" type="presOf" srcId="{1A75D55B-2D76-4257-8288-73B44D811D07}" destId="{5035D8F8-654B-4661-87D5-B4A29EC60643}" srcOrd="0" destOrd="0" presId="urn:microsoft.com/office/officeart/2005/8/layout/vList2"/>
    <dgm:cxn modelId="{573C0F5F-2B02-467A-AC8F-821AF9A1231B}" type="presOf" srcId="{72475022-7BC6-4CA9-9C51-9F101650ACB3}" destId="{0E6ED640-5A3A-454A-B99A-12730D4FAFE8}" srcOrd="0" destOrd="0" presId="urn:microsoft.com/office/officeart/2005/8/layout/vList2"/>
    <dgm:cxn modelId="{C6385449-C729-4934-BD8D-FF1AA8883172}" type="presOf" srcId="{69BCAE52-9FE0-414E-9F57-4A4A3DC7D8A7}" destId="{4F630CE8-FAD0-47ED-AC52-50298826B367}" srcOrd="0" destOrd="0" presId="urn:microsoft.com/office/officeart/2005/8/layout/vList2"/>
    <dgm:cxn modelId="{251D9F5A-D9D5-4CF9-A13D-FDA0CA3241CE}" srcId="{1A75D55B-2D76-4257-8288-73B44D811D07}" destId="{4261E1A8-8A3C-4623-B626-365A0EA69403}" srcOrd="3" destOrd="0" parTransId="{B8463574-7A3D-44F0-B969-4E03EC0740FD}" sibTransId="{E0465E01-08E4-495A-9E82-9BB631D9FCCE}"/>
    <dgm:cxn modelId="{F9B2737E-E814-4B91-8EAE-62C7F0530AE0}" srcId="{1A75D55B-2D76-4257-8288-73B44D811D07}" destId="{4A26D0A1-BBC3-4A7F-B28E-722B421FB615}" srcOrd="0" destOrd="0" parTransId="{394EE74F-A3A3-4342-B7DA-0922D560B3EE}" sibTransId="{B833C4C1-BD26-4FE8-AFD0-F5CB56B600C0}"/>
    <dgm:cxn modelId="{644188AE-5E73-4856-974D-5F163B50A354}" type="presOf" srcId="{4A26D0A1-BBC3-4A7F-B28E-722B421FB615}" destId="{88F07564-0517-42D5-A59B-F2AC6C881336}" srcOrd="0" destOrd="0" presId="urn:microsoft.com/office/officeart/2005/8/layout/vList2"/>
    <dgm:cxn modelId="{2CE1C3BF-7A06-445B-8AEB-A6A51B891853}" type="presOf" srcId="{4261E1A8-8A3C-4623-B626-365A0EA69403}" destId="{86FDD5B8-5297-4378-86D1-A1FAF84E7CA1}" srcOrd="0" destOrd="0" presId="urn:microsoft.com/office/officeart/2005/8/layout/vList2"/>
    <dgm:cxn modelId="{CF211EC6-553E-4AB8-8B1D-C017BBBAA16C}" srcId="{1A75D55B-2D76-4257-8288-73B44D811D07}" destId="{72475022-7BC6-4CA9-9C51-9F101650ACB3}" srcOrd="2" destOrd="0" parTransId="{6844CFD4-B426-4CAD-AC33-638B25921AFF}" sibTransId="{44DC3DD0-F641-4BFD-B384-4DE2160AF575}"/>
    <dgm:cxn modelId="{DE5FB7E4-2048-476F-B224-C011986AC610}" srcId="{1A75D55B-2D76-4257-8288-73B44D811D07}" destId="{69BCAE52-9FE0-414E-9F57-4A4A3DC7D8A7}" srcOrd="1" destOrd="0" parTransId="{6ED81354-2A47-4D4B-B6F3-2E6CCC79E75C}" sibTransId="{AA55AFDA-DCBD-44B3-8FD3-B6B333278B1C}"/>
    <dgm:cxn modelId="{028B480E-C7F3-42F0-A920-FBE3E0B3311C}" type="presParOf" srcId="{5035D8F8-654B-4661-87D5-B4A29EC60643}" destId="{88F07564-0517-42D5-A59B-F2AC6C881336}" srcOrd="0" destOrd="0" presId="urn:microsoft.com/office/officeart/2005/8/layout/vList2"/>
    <dgm:cxn modelId="{FEE20EC3-969A-4E52-A729-65CAAC099BAD}" type="presParOf" srcId="{5035D8F8-654B-4661-87D5-B4A29EC60643}" destId="{58870F9A-50F1-40C3-B2E0-611665EFC9B6}" srcOrd="1" destOrd="0" presId="urn:microsoft.com/office/officeart/2005/8/layout/vList2"/>
    <dgm:cxn modelId="{682A89D9-51F5-4A73-9040-CA006D2A9064}" type="presParOf" srcId="{5035D8F8-654B-4661-87D5-B4A29EC60643}" destId="{4F630CE8-FAD0-47ED-AC52-50298826B367}" srcOrd="2" destOrd="0" presId="urn:microsoft.com/office/officeart/2005/8/layout/vList2"/>
    <dgm:cxn modelId="{2277AB25-9281-455F-AB49-6BFA1C1B4D99}" type="presParOf" srcId="{5035D8F8-654B-4661-87D5-B4A29EC60643}" destId="{CA39A5A1-577C-43F6-AB1C-05BBE790CF46}" srcOrd="3" destOrd="0" presId="urn:microsoft.com/office/officeart/2005/8/layout/vList2"/>
    <dgm:cxn modelId="{C15F40E4-2342-4390-B84C-1D0CC2E832B1}" type="presParOf" srcId="{5035D8F8-654B-4661-87D5-B4A29EC60643}" destId="{0E6ED640-5A3A-454A-B99A-12730D4FAFE8}" srcOrd="4" destOrd="0" presId="urn:microsoft.com/office/officeart/2005/8/layout/vList2"/>
    <dgm:cxn modelId="{1680C693-512E-4AE3-B8A5-FF73BE5324B4}" type="presParOf" srcId="{5035D8F8-654B-4661-87D5-B4A29EC60643}" destId="{A1D7F97A-7833-41C0-A009-8C8D77696AFE}" srcOrd="5" destOrd="0" presId="urn:microsoft.com/office/officeart/2005/8/layout/vList2"/>
    <dgm:cxn modelId="{75BAEFF5-DA43-491A-8711-E0A6E0A6BD1B}" type="presParOf" srcId="{5035D8F8-654B-4661-87D5-B4A29EC60643}" destId="{86FDD5B8-5297-4378-86D1-A1FAF84E7CA1}"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5D55B-2D76-4257-8288-73B44D811D07}" type="doc">
      <dgm:prSet loTypeId="urn:microsoft.com/office/officeart/2005/8/layout/vList2" loCatId="list" qsTypeId="urn:microsoft.com/office/officeart/2005/8/quickstyle/3d4" qsCatId="3D" csTypeId="urn:microsoft.com/office/officeart/2005/8/colors/accent0_1" csCatId="mainScheme" phldr="1"/>
      <dgm:spPr/>
      <dgm:t>
        <a:bodyPr/>
        <a:lstStyle/>
        <a:p>
          <a:endParaRPr lang="fr-BE"/>
        </a:p>
      </dgm:t>
    </dgm:pt>
    <dgm:pt modelId="{4A26D0A1-BBC3-4A7F-B28E-722B421FB615}">
      <dgm:prSet/>
      <dgm:spPr/>
      <dgm:t>
        <a:bodyPr/>
        <a:lstStyle/>
        <a:p>
          <a:pPr rtl="0"/>
          <a:r>
            <a:rPr lang="fr-BE" dirty="0"/>
            <a:t>Contrat de bourse à signer dès que le départ est confirmé</a:t>
          </a:r>
        </a:p>
      </dgm:t>
    </dgm:pt>
    <dgm:pt modelId="{394EE74F-A3A3-4342-B7DA-0922D560B3EE}" type="parTrans" cxnId="{F9B2737E-E814-4B91-8EAE-62C7F0530AE0}">
      <dgm:prSet/>
      <dgm:spPr/>
      <dgm:t>
        <a:bodyPr/>
        <a:lstStyle/>
        <a:p>
          <a:endParaRPr lang="fr-BE"/>
        </a:p>
      </dgm:t>
    </dgm:pt>
    <dgm:pt modelId="{B833C4C1-BD26-4FE8-AFD0-F5CB56B600C0}" type="sibTrans" cxnId="{F9B2737E-E814-4B91-8EAE-62C7F0530AE0}">
      <dgm:prSet/>
      <dgm:spPr/>
      <dgm:t>
        <a:bodyPr/>
        <a:lstStyle/>
        <a:p>
          <a:endParaRPr lang="fr-BE"/>
        </a:p>
      </dgm:t>
    </dgm:pt>
    <dgm:pt modelId="{69BCAE52-9FE0-414E-9F57-4A4A3DC7D8A7}">
      <dgm:prSet/>
      <dgm:spPr/>
      <dgm:t>
        <a:bodyPr/>
        <a:lstStyle/>
        <a:p>
          <a:pPr rtl="0"/>
          <a:r>
            <a:rPr lang="fr-BE" dirty="0"/>
            <a:t>Premier versement de 70% de la totalité de la bourse, sur base de la durée présumée</a:t>
          </a:r>
        </a:p>
      </dgm:t>
    </dgm:pt>
    <dgm:pt modelId="{6ED81354-2A47-4D4B-B6F3-2E6CCC79E75C}" type="parTrans" cxnId="{DE5FB7E4-2048-476F-B224-C011986AC610}">
      <dgm:prSet/>
      <dgm:spPr/>
      <dgm:t>
        <a:bodyPr/>
        <a:lstStyle/>
        <a:p>
          <a:endParaRPr lang="fr-BE"/>
        </a:p>
      </dgm:t>
    </dgm:pt>
    <dgm:pt modelId="{AA55AFDA-DCBD-44B3-8FD3-B6B333278B1C}" type="sibTrans" cxnId="{DE5FB7E4-2048-476F-B224-C011986AC610}">
      <dgm:prSet/>
      <dgm:spPr/>
      <dgm:t>
        <a:bodyPr/>
        <a:lstStyle/>
        <a:p>
          <a:endParaRPr lang="fr-BE"/>
        </a:p>
      </dgm:t>
    </dgm:pt>
    <dgm:pt modelId="{72475022-7BC6-4CA9-9C51-9F101650ACB3}">
      <dgm:prSet/>
      <dgm:spPr/>
      <dgm:t>
        <a:bodyPr/>
        <a:lstStyle/>
        <a:p>
          <a:r>
            <a:rPr lang="fr-BE" dirty="0"/>
            <a:t>Constitution du dossier de bourse par l’étudiant (check-out, rapport final, etc.)</a:t>
          </a:r>
        </a:p>
      </dgm:t>
    </dgm:pt>
    <dgm:pt modelId="{6844CFD4-B426-4CAD-AC33-638B25921AFF}" type="parTrans" cxnId="{CF211EC6-553E-4AB8-8B1D-C017BBBAA16C}">
      <dgm:prSet/>
      <dgm:spPr/>
      <dgm:t>
        <a:bodyPr/>
        <a:lstStyle/>
        <a:p>
          <a:endParaRPr lang="fr-BE"/>
        </a:p>
      </dgm:t>
    </dgm:pt>
    <dgm:pt modelId="{44DC3DD0-F641-4BFD-B384-4DE2160AF575}" type="sibTrans" cxnId="{CF211EC6-553E-4AB8-8B1D-C017BBBAA16C}">
      <dgm:prSet/>
      <dgm:spPr/>
      <dgm:t>
        <a:bodyPr/>
        <a:lstStyle/>
        <a:p>
          <a:endParaRPr lang="fr-BE"/>
        </a:p>
      </dgm:t>
    </dgm:pt>
    <dgm:pt modelId="{4261E1A8-8A3C-4623-B626-365A0EA69403}">
      <dgm:prSet/>
      <dgm:spPr/>
      <dgm:t>
        <a:bodyPr/>
        <a:lstStyle/>
        <a:p>
          <a:r>
            <a:rPr lang="fr-BE" dirty="0"/>
            <a:t>Versement du solde de la bourse sur base des dates réelles de séjour</a:t>
          </a:r>
        </a:p>
      </dgm:t>
    </dgm:pt>
    <dgm:pt modelId="{B8463574-7A3D-44F0-B969-4E03EC0740FD}" type="parTrans" cxnId="{251D9F5A-D9D5-4CF9-A13D-FDA0CA3241CE}">
      <dgm:prSet/>
      <dgm:spPr/>
      <dgm:t>
        <a:bodyPr/>
        <a:lstStyle/>
        <a:p>
          <a:endParaRPr lang="fr-BE"/>
        </a:p>
      </dgm:t>
    </dgm:pt>
    <dgm:pt modelId="{E0465E01-08E4-495A-9E82-9BB631D9FCCE}" type="sibTrans" cxnId="{251D9F5A-D9D5-4CF9-A13D-FDA0CA3241CE}">
      <dgm:prSet/>
      <dgm:spPr/>
      <dgm:t>
        <a:bodyPr/>
        <a:lstStyle/>
        <a:p>
          <a:endParaRPr lang="fr-BE"/>
        </a:p>
      </dgm:t>
    </dgm:pt>
    <dgm:pt modelId="{5035D8F8-654B-4661-87D5-B4A29EC60643}" type="pres">
      <dgm:prSet presAssocID="{1A75D55B-2D76-4257-8288-73B44D811D07}" presName="linear" presStyleCnt="0">
        <dgm:presLayoutVars>
          <dgm:animLvl val="lvl"/>
          <dgm:resizeHandles val="exact"/>
        </dgm:presLayoutVars>
      </dgm:prSet>
      <dgm:spPr/>
    </dgm:pt>
    <dgm:pt modelId="{88F07564-0517-42D5-A59B-F2AC6C881336}" type="pres">
      <dgm:prSet presAssocID="{4A26D0A1-BBC3-4A7F-B28E-722B421FB615}" presName="parentText" presStyleLbl="node1" presStyleIdx="0" presStyleCnt="4">
        <dgm:presLayoutVars>
          <dgm:chMax val="0"/>
          <dgm:bulletEnabled val="1"/>
        </dgm:presLayoutVars>
      </dgm:prSet>
      <dgm:spPr/>
    </dgm:pt>
    <dgm:pt modelId="{58870F9A-50F1-40C3-B2E0-611665EFC9B6}" type="pres">
      <dgm:prSet presAssocID="{B833C4C1-BD26-4FE8-AFD0-F5CB56B600C0}" presName="spacer" presStyleCnt="0"/>
      <dgm:spPr/>
    </dgm:pt>
    <dgm:pt modelId="{4F630CE8-FAD0-47ED-AC52-50298826B367}" type="pres">
      <dgm:prSet presAssocID="{69BCAE52-9FE0-414E-9F57-4A4A3DC7D8A7}" presName="parentText" presStyleLbl="node1" presStyleIdx="1" presStyleCnt="4">
        <dgm:presLayoutVars>
          <dgm:chMax val="0"/>
          <dgm:bulletEnabled val="1"/>
        </dgm:presLayoutVars>
      </dgm:prSet>
      <dgm:spPr/>
    </dgm:pt>
    <dgm:pt modelId="{CA39A5A1-577C-43F6-AB1C-05BBE790CF46}" type="pres">
      <dgm:prSet presAssocID="{AA55AFDA-DCBD-44B3-8FD3-B6B333278B1C}" presName="spacer" presStyleCnt="0"/>
      <dgm:spPr/>
    </dgm:pt>
    <dgm:pt modelId="{0E6ED640-5A3A-454A-B99A-12730D4FAFE8}" type="pres">
      <dgm:prSet presAssocID="{72475022-7BC6-4CA9-9C51-9F101650ACB3}" presName="parentText" presStyleLbl="node1" presStyleIdx="2" presStyleCnt="4">
        <dgm:presLayoutVars>
          <dgm:chMax val="0"/>
          <dgm:bulletEnabled val="1"/>
        </dgm:presLayoutVars>
      </dgm:prSet>
      <dgm:spPr/>
    </dgm:pt>
    <dgm:pt modelId="{A1D7F97A-7833-41C0-A009-8C8D77696AFE}" type="pres">
      <dgm:prSet presAssocID="{44DC3DD0-F641-4BFD-B384-4DE2160AF575}" presName="spacer" presStyleCnt="0"/>
      <dgm:spPr/>
    </dgm:pt>
    <dgm:pt modelId="{86FDD5B8-5297-4378-86D1-A1FAF84E7CA1}" type="pres">
      <dgm:prSet presAssocID="{4261E1A8-8A3C-4623-B626-365A0EA69403}" presName="parentText" presStyleLbl="node1" presStyleIdx="3" presStyleCnt="4" custLinFactNeighborX="0" custLinFactNeighborY="96984">
        <dgm:presLayoutVars>
          <dgm:chMax val="0"/>
          <dgm:bulletEnabled val="1"/>
        </dgm:presLayoutVars>
      </dgm:prSet>
      <dgm:spPr/>
    </dgm:pt>
  </dgm:ptLst>
  <dgm:cxnLst>
    <dgm:cxn modelId="{E2A59569-F3E8-4A8D-9807-D9C1BE2F7888}" type="presOf" srcId="{4A26D0A1-BBC3-4A7F-B28E-722B421FB615}" destId="{88F07564-0517-42D5-A59B-F2AC6C881336}" srcOrd="0" destOrd="0" presId="urn:microsoft.com/office/officeart/2005/8/layout/vList2"/>
    <dgm:cxn modelId="{C5C8C84E-780B-452B-A8F7-39A7DCF45773}" type="presOf" srcId="{69BCAE52-9FE0-414E-9F57-4A4A3DC7D8A7}" destId="{4F630CE8-FAD0-47ED-AC52-50298826B367}" srcOrd="0" destOrd="0" presId="urn:microsoft.com/office/officeart/2005/8/layout/vList2"/>
    <dgm:cxn modelId="{251D9F5A-D9D5-4CF9-A13D-FDA0CA3241CE}" srcId="{1A75D55B-2D76-4257-8288-73B44D811D07}" destId="{4261E1A8-8A3C-4623-B626-365A0EA69403}" srcOrd="3" destOrd="0" parTransId="{B8463574-7A3D-44F0-B969-4E03EC0740FD}" sibTransId="{E0465E01-08E4-495A-9E82-9BB631D9FCCE}"/>
    <dgm:cxn modelId="{F9B2737E-E814-4B91-8EAE-62C7F0530AE0}" srcId="{1A75D55B-2D76-4257-8288-73B44D811D07}" destId="{4A26D0A1-BBC3-4A7F-B28E-722B421FB615}" srcOrd="0" destOrd="0" parTransId="{394EE74F-A3A3-4342-B7DA-0922D560B3EE}" sibTransId="{B833C4C1-BD26-4FE8-AFD0-F5CB56B600C0}"/>
    <dgm:cxn modelId="{CF211EC6-553E-4AB8-8B1D-C017BBBAA16C}" srcId="{1A75D55B-2D76-4257-8288-73B44D811D07}" destId="{72475022-7BC6-4CA9-9C51-9F101650ACB3}" srcOrd="2" destOrd="0" parTransId="{6844CFD4-B426-4CAD-AC33-638B25921AFF}" sibTransId="{44DC3DD0-F641-4BFD-B384-4DE2160AF575}"/>
    <dgm:cxn modelId="{A0F7F4D1-B4D1-4F59-B157-0070D589BCBB}" type="presOf" srcId="{72475022-7BC6-4CA9-9C51-9F101650ACB3}" destId="{0E6ED640-5A3A-454A-B99A-12730D4FAFE8}" srcOrd="0" destOrd="0" presId="urn:microsoft.com/office/officeart/2005/8/layout/vList2"/>
    <dgm:cxn modelId="{647A07D3-439E-4BC9-8131-D3D76C1C7F8D}" type="presOf" srcId="{1A75D55B-2D76-4257-8288-73B44D811D07}" destId="{5035D8F8-654B-4661-87D5-B4A29EC60643}" srcOrd="0" destOrd="0" presId="urn:microsoft.com/office/officeart/2005/8/layout/vList2"/>
    <dgm:cxn modelId="{D98D4EDE-19DA-44AA-B8A3-0D724B72ABD2}" type="presOf" srcId="{4261E1A8-8A3C-4623-B626-365A0EA69403}" destId="{86FDD5B8-5297-4378-86D1-A1FAF84E7CA1}" srcOrd="0" destOrd="0" presId="urn:microsoft.com/office/officeart/2005/8/layout/vList2"/>
    <dgm:cxn modelId="{DE5FB7E4-2048-476F-B224-C011986AC610}" srcId="{1A75D55B-2D76-4257-8288-73B44D811D07}" destId="{69BCAE52-9FE0-414E-9F57-4A4A3DC7D8A7}" srcOrd="1" destOrd="0" parTransId="{6ED81354-2A47-4D4B-B6F3-2E6CCC79E75C}" sibTransId="{AA55AFDA-DCBD-44B3-8FD3-B6B333278B1C}"/>
    <dgm:cxn modelId="{EF1DB8AF-3596-4050-828E-1D45CFF9C48E}" type="presParOf" srcId="{5035D8F8-654B-4661-87D5-B4A29EC60643}" destId="{88F07564-0517-42D5-A59B-F2AC6C881336}" srcOrd="0" destOrd="0" presId="urn:microsoft.com/office/officeart/2005/8/layout/vList2"/>
    <dgm:cxn modelId="{432718D5-80D2-4396-9D3E-C2973FD3B9B5}" type="presParOf" srcId="{5035D8F8-654B-4661-87D5-B4A29EC60643}" destId="{58870F9A-50F1-40C3-B2E0-611665EFC9B6}" srcOrd="1" destOrd="0" presId="urn:microsoft.com/office/officeart/2005/8/layout/vList2"/>
    <dgm:cxn modelId="{06F19716-9086-4D7F-BF32-2D7C0975F2C0}" type="presParOf" srcId="{5035D8F8-654B-4661-87D5-B4A29EC60643}" destId="{4F630CE8-FAD0-47ED-AC52-50298826B367}" srcOrd="2" destOrd="0" presId="urn:microsoft.com/office/officeart/2005/8/layout/vList2"/>
    <dgm:cxn modelId="{74EE773C-DCDE-4420-9C92-FE40A3456CF6}" type="presParOf" srcId="{5035D8F8-654B-4661-87D5-B4A29EC60643}" destId="{CA39A5A1-577C-43F6-AB1C-05BBE790CF46}" srcOrd="3" destOrd="0" presId="urn:microsoft.com/office/officeart/2005/8/layout/vList2"/>
    <dgm:cxn modelId="{C0DB00E6-DF79-431D-A21B-562F274F387D}" type="presParOf" srcId="{5035D8F8-654B-4661-87D5-B4A29EC60643}" destId="{0E6ED640-5A3A-454A-B99A-12730D4FAFE8}" srcOrd="4" destOrd="0" presId="urn:microsoft.com/office/officeart/2005/8/layout/vList2"/>
    <dgm:cxn modelId="{B9BCE75A-7528-4B49-A48D-53AB11B2122A}" type="presParOf" srcId="{5035D8F8-654B-4661-87D5-B4A29EC60643}" destId="{A1D7F97A-7833-41C0-A009-8C8D77696AFE}" srcOrd="5" destOrd="0" presId="urn:microsoft.com/office/officeart/2005/8/layout/vList2"/>
    <dgm:cxn modelId="{E2E0C107-BB82-4AA5-ABD7-DF35C8384EA4}" type="presParOf" srcId="{5035D8F8-654B-4661-87D5-B4A29EC60643}" destId="{86FDD5B8-5297-4378-86D1-A1FAF84E7C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7564-0517-42D5-A59B-F2AC6C881336}">
      <dsp:nvSpPr>
        <dsp:cNvPr id="0" name=""/>
        <dsp:cNvSpPr/>
      </dsp:nvSpPr>
      <dsp:spPr>
        <a:xfrm>
          <a:off x="0" y="30653"/>
          <a:ext cx="8059690" cy="1241881"/>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fr-BE" sz="2700" kern="1200" dirty="0"/>
            <a:t>Stage de 2 à 12 mois prévu dans votre cursus ou stage volontaire supervisé par un académique ULB</a:t>
          </a:r>
        </a:p>
      </dsp:txBody>
      <dsp:txXfrm>
        <a:off x="60624" y="91277"/>
        <a:ext cx="7938442" cy="1120633"/>
      </dsp:txXfrm>
    </dsp:sp>
    <dsp:sp modelId="{4F630CE8-FAD0-47ED-AC52-50298826B367}">
      <dsp:nvSpPr>
        <dsp:cNvPr id="0" name=""/>
        <dsp:cNvSpPr/>
      </dsp:nvSpPr>
      <dsp:spPr>
        <a:xfrm>
          <a:off x="0" y="1350295"/>
          <a:ext cx="8059690" cy="1241881"/>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fr-BE" sz="2700" kern="1200" dirty="0"/>
            <a:t>Si effectué en zone Erasmus -&gt; financement</a:t>
          </a:r>
        </a:p>
      </dsp:txBody>
      <dsp:txXfrm>
        <a:off x="60624" y="1410919"/>
        <a:ext cx="7938442" cy="1120633"/>
      </dsp:txXfrm>
    </dsp:sp>
    <dsp:sp modelId="{0E6ED640-5A3A-454A-B99A-12730D4FAFE8}">
      <dsp:nvSpPr>
        <dsp:cNvPr id="0" name=""/>
        <dsp:cNvSpPr/>
      </dsp:nvSpPr>
      <dsp:spPr>
        <a:xfrm>
          <a:off x="0" y="2669937"/>
          <a:ext cx="8059690" cy="1241881"/>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BE" sz="2700" kern="1200" dirty="0"/>
            <a:t>640€ à 750€ par mois (à titre informatif)</a:t>
          </a:r>
        </a:p>
        <a:p>
          <a:pPr marL="0" lvl="0" indent="0" algn="l" defTabSz="1200150">
            <a:lnSpc>
              <a:spcPct val="90000"/>
            </a:lnSpc>
            <a:spcBef>
              <a:spcPct val="0"/>
            </a:spcBef>
            <a:spcAft>
              <a:spcPct val="35000"/>
            </a:spcAft>
            <a:buNone/>
          </a:pPr>
          <a:endParaRPr lang="fr-BE" sz="2700" kern="1200" dirty="0"/>
        </a:p>
      </dsp:txBody>
      <dsp:txXfrm>
        <a:off x="60624" y="2730561"/>
        <a:ext cx="7938442" cy="1120633"/>
      </dsp:txXfrm>
    </dsp:sp>
    <dsp:sp modelId="{86FDD5B8-5297-4378-86D1-A1FAF84E7CA1}">
      <dsp:nvSpPr>
        <dsp:cNvPr id="0" name=""/>
        <dsp:cNvSpPr/>
      </dsp:nvSpPr>
      <dsp:spPr>
        <a:xfrm>
          <a:off x="0" y="3989578"/>
          <a:ext cx="8059690" cy="1241881"/>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BE" sz="2700" kern="1200" dirty="0"/>
            <a:t>Postuler avec convention de stage signée 1 mois avant le début du stage</a:t>
          </a:r>
        </a:p>
      </dsp:txBody>
      <dsp:txXfrm>
        <a:off x="60624" y="4050202"/>
        <a:ext cx="7938442" cy="1120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7564-0517-42D5-A59B-F2AC6C881336}">
      <dsp:nvSpPr>
        <dsp:cNvPr id="0" name=""/>
        <dsp:cNvSpPr/>
      </dsp:nvSpPr>
      <dsp:spPr>
        <a:xfrm>
          <a:off x="0" y="115353"/>
          <a:ext cx="6243084" cy="151039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fr-BE" sz="2700" kern="1200" dirty="0"/>
            <a:t>Contrat de bourse à signer dès que le départ est confirmé</a:t>
          </a:r>
        </a:p>
      </dsp:txBody>
      <dsp:txXfrm>
        <a:off x="73731" y="189084"/>
        <a:ext cx="6095622" cy="1362934"/>
      </dsp:txXfrm>
    </dsp:sp>
    <dsp:sp modelId="{4F630CE8-FAD0-47ED-AC52-50298826B367}">
      <dsp:nvSpPr>
        <dsp:cNvPr id="0" name=""/>
        <dsp:cNvSpPr/>
      </dsp:nvSpPr>
      <dsp:spPr>
        <a:xfrm>
          <a:off x="0" y="1703510"/>
          <a:ext cx="6243084" cy="151039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fr-BE" sz="2700" kern="1200" dirty="0"/>
            <a:t>Premier versement de 70% de la totalité de la bourse, sur base de la durée présumée</a:t>
          </a:r>
        </a:p>
      </dsp:txBody>
      <dsp:txXfrm>
        <a:off x="73731" y="1777241"/>
        <a:ext cx="6095622" cy="1362934"/>
      </dsp:txXfrm>
    </dsp:sp>
    <dsp:sp modelId="{0E6ED640-5A3A-454A-B99A-12730D4FAFE8}">
      <dsp:nvSpPr>
        <dsp:cNvPr id="0" name=""/>
        <dsp:cNvSpPr/>
      </dsp:nvSpPr>
      <dsp:spPr>
        <a:xfrm>
          <a:off x="0" y="3291667"/>
          <a:ext cx="6243084" cy="151039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BE" sz="2700" kern="1200" dirty="0"/>
            <a:t>Constitution du dossier de bourse par l’étudiant (check-out, rapport final, etc.)</a:t>
          </a:r>
        </a:p>
      </dsp:txBody>
      <dsp:txXfrm>
        <a:off x="73731" y="3365398"/>
        <a:ext cx="6095622" cy="1362934"/>
      </dsp:txXfrm>
    </dsp:sp>
    <dsp:sp modelId="{86FDD5B8-5297-4378-86D1-A1FAF84E7CA1}">
      <dsp:nvSpPr>
        <dsp:cNvPr id="0" name=""/>
        <dsp:cNvSpPr/>
      </dsp:nvSpPr>
      <dsp:spPr>
        <a:xfrm>
          <a:off x="0" y="4955239"/>
          <a:ext cx="6243084" cy="151039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BE" sz="2700" kern="1200" dirty="0"/>
            <a:t>Versement du solde de la bourse sur base des dates réelles de séjour</a:t>
          </a:r>
        </a:p>
      </dsp:txBody>
      <dsp:txXfrm>
        <a:off x="73731" y="5028970"/>
        <a:ext cx="6095622" cy="13629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F215D39-3F65-4FDF-B398-CFF23C836FF0}" type="datetimeFigureOut">
              <a:rPr lang="fr-FR" smtClean="0"/>
              <a:t>15/11/2023</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27BB0F8-F04F-4BEB-BA6D-FE88F73D73D4}" type="slidenum">
              <a:rPr lang="fr-FR" smtClean="0"/>
              <a:t>‹N°›</a:t>
            </a:fld>
            <a:endParaRPr lang="fr-FR"/>
          </a:p>
        </p:txBody>
      </p:sp>
    </p:spTree>
    <p:extLst>
      <p:ext uri="{BB962C8B-B14F-4D97-AF65-F5344CB8AC3E}">
        <p14:creationId xmlns:p14="http://schemas.microsoft.com/office/powerpoint/2010/main" val="19122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53DC32-70A2-43D2-8C2A-D89E1DAA8E39}" type="datetimeFigureOut">
              <a:rPr lang="fr-BE" smtClean="0"/>
              <a:t>15-11-23</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0666BD-D9EE-43EF-83FB-322503362007}" type="slidenum">
              <a:rPr lang="fr-BE" smtClean="0"/>
              <a:t>‹N°›</a:t>
            </a:fld>
            <a:endParaRPr lang="fr-BE"/>
          </a:p>
        </p:txBody>
      </p:sp>
    </p:spTree>
    <p:extLst>
      <p:ext uri="{BB962C8B-B14F-4D97-AF65-F5344CB8AC3E}">
        <p14:creationId xmlns:p14="http://schemas.microsoft.com/office/powerpoint/2010/main" val="358970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Séance d’info des possibilités de stages hors-grille </a:t>
            </a:r>
            <a:r>
              <a:rPr lang="fr-BE" dirty="0" err="1"/>
              <a:t>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4</a:t>
            </a:fld>
            <a:endParaRPr lang="fr-BE"/>
          </a:p>
        </p:txBody>
      </p:sp>
    </p:spTree>
    <p:extLst>
      <p:ext uri="{BB962C8B-B14F-4D97-AF65-F5344CB8AC3E}">
        <p14:creationId xmlns:p14="http://schemas.microsoft.com/office/powerpoint/2010/main" val="208685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"Stages cliniques de collaboration internationale et séminaires"</a:t>
            </a:r>
            <a:r>
              <a:rPr lang="fr-BE" dirty="0"/>
              <a:t> = 15 ECTS (Master Kiné)</a:t>
            </a:r>
          </a:p>
          <a:p>
            <a:r>
              <a:rPr lang="fr-BE" b="1" dirty="0"/>
              <a:t>"Stages cliniques: complémentaire de (mnémonique de l'UE précédent)"</a:t>
            </a:r>
            <a:r>
              <a:rPr lang="fr-BE" dirty="0"/>
              <a:t>= 5 ECTS (Master 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8</a:t>
            </a:fld>
            <a:endParaRPr lang="fr-BE"/>
          </a:p>
        </p:txBody>
      </p:sp>
    </p:spTree>
    <p:extLst>
      <p:ext uri="{BB962C8B-B14F-4D97-AF65-F5344CB8AC3E}">
        <p14:creationId xmlns:p14="http://schemas.microsoft.com/office/powerpoint/2010/main" val="56684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Convention: Les étudiants de l’ULB seront autorisés à suivre 2 cours maximum à la VUB (feront pas partie du PAE)</a:t>
            </a:r>
          </a:p>
          <a:p>
            <a:r>
              <a:rPr lang="fr-BE" sz="1800" b="1" dirty="0"/>
              <a:t>"Stages cliniques de collaboration internationale et séminaires"</a:t>
            </a:r>
            <a:r>
              <a:rPr lang="fr-BE" sz="1800" dirty="0"/>
              <a:t> = 15 ECTS (Master Kiné)</a:t>
            </a:r>
          </a:p>
          <a:p>
            <a:r>
              <a:rPr lang="fr-BE" sz="1800" b="1" dirty="0"/>
              <a:t>"Stages cliniques: complémentaire de (mnémonique de l'UE précédent)"</a:t>
            </a:r>
            <a:r>
              <a:rPr lang="fr-BE" sz="1800" dirty="0"/>
              <a:t>= 5 ECTS (Master Kiné)</a:t>
            </a:r>
          </a:p>
          <a:p>
            <a:endParaRPr lang="fr-BE" sz="1800" dirty="0"/>
          </a:p>
          <a:p>
            <a:r>
              <a:rPr lang="fr-BE" sz="1800" dirty="0"/>
              <a:t>Lubumbashi: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10</a:t>
            </a:fld>
            <a:endParaRPr lang="fr-BE"/>
          </a:p>
        </p:txBody>
      </p:sp>
    </p:spTree>
    <p:extLst>
      <p:ext uri="{BB962C8B-B14F-4D97-AF65-F5344CB8AC3E}">
        <p14:creationId xmlns:p14="http://schemas.microsoft.com/office/powerpoint/2010/main" val="199568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Japon</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11</a:t>
            </a:fld>
            <a:endParaRPr lang="fr-BE"/>
          </a:p>
        </p:txBody>
      </p:sp>
    </p:spTree>
    <p:extLst>
      <p:ext uri="{BB962C8B-B14F-4D97-AF65-F5344CB8AC3E}">
        <p14:creationId xmlns:p14="http://schemas.microsoft.com/office/powerpoint/2010/main" val="277460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 soyez </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13</a:t>
            </a:fld>
            <a:endParaRPr lang="fr-BE"/>
          </a:p>
        </p:txBody>
      </p:sp>
    </p:spTree>
    <p:extLst>
      <p:ext uri="{BB962C8B-B14F-4D97-AF65-F5344CB8AC3E}">
        <p14:creationId xmlns:p14="http://schemas.microsoft.com/office/powerpoint/2010/main" val="235548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4109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2282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5405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86230D6-5C87-42CC-80F6-188D1E025512}"/>
              </a:ext>
            </a:extLst>
          </p:cNvPr>
          <p:cNvSpPr>
            <a:spLocks noGrp="1"/>
          </p:cNvSpPr>
          <p:nvPr>
            <p:ph type="dt" sz="half" idx="10"/>
          </p:nvPr>
        </p:nvSpPr>
        <p:spPr/>
        <p:txBody>
          <a:bodyPr/>
          <a:lstStyle>
            <a:lvl1pPr>
              <a:defRPr/>
            </a:lvl1pPr>
          </a:lstStyle>
          <a:p>
            <a:pPr>
              <a:defRPr/>
            </a:pPr>
            <a:fld id="{0800E861-1CC7-46F1-823D-F545D2D88514}" type="datetime1">
              <a:rPr lang="fr-BE" altLang="fr-FR"/>
              <a:pPr>
                <a:defRPr/>
              </a:pPr>
              <a:t>15-11-23</a:t>
            </a:fld>
            <a:endParaRPr lang="fr-BE" altLang="fr-FR"/>
          </a:p>
        </p:txBody>
      </p:sp>
      <p:sp>
        <p:nvSpPr>
          <p:cNvPr id="5" name="Espace réservé du pied de page 4">
            <a:extLst>
              <a:ext uri="{FF2B5EF4-FFF2-40B4-BE49-F238E27FC236}">
                <a16:creationId xmlns:a16="http://schemas.microsoft.com/office/drawing/2014/main" id="{C5CA85BA-FFEE-4168-B33E-3B1C8B1D5F6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0E9CA93-DF91-498C-B4BA-7005016D3CE9}"/>
              </a:ext>
            </a:extLst>
          </p:cNvPr>
          <p:cNvSpPr>
            <a:spLocks noGrp="1"/>
          </p:cNvSpPr>
          <p:nvPr>
            <p:ph type="sldNum" sz="quarter" idx="12"/>
          </p:nvPr>
        </p:nvSpPr>
        <p:spPr/>
        <p:txBody>
          <a:bodyPr/>
          <a:lstStyle>
            <a:lvl1pPr>
              <a:defRPr/>
            </a:lvl1pPr>
          </a:lstStyle>
          <a:p>
            <a:pPr>
              <a:defRPr/>
            </a:pPr>
            <a:fld id="{9E7B6967-75EE-415F-B7EE-A141C56622FA}" type="slidenum">
              <a:rPr lang="fr-BE" altLang="fr-FR"/>
              <a:pPr>
                <a:defRPr/>
              </a:pPr>
              <a:t>‹N°›</a:t>
            </a:fld>
            <a:endParaRPr lang="fr-BE" altLang="fr-FR"/>
          </a:p>
        </p:txBody>
      </p:sp>
    </p:spTree>
    <p:extLst>
      <p:ext uri="{BB962C8B-B14F-4D97-AF65-F5344CB8AC3E}">
        <p14:creationId xmlns:p14="http://schemas.microsoft.com/office/powerpoint/2010/main" val="41971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3409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15/11/2023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12821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8328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C39A57-87D6-4A02-ACF2-2FC79ECF509E}" type="datetimeFigureOut">
              <a:rPr lang="fr-FR" smtClean="0"/>
              <a:t>15/11/2023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4097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C39A57-87D6-4A02-ACF2-2FC79ECF509E}" type="datetimeFigureOut">
              <a:rPr lang="fr-FR" smtClean="0"/>
              <a:t>15/11/2023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5632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39A57-87D6-4A02-ACF2-2FC79ECF509E}" type="datetimeFigureOut">
              <a:rPr lang="fr-FR" smtClean="0"/>
              <a:t>15/11/2023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6270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92441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15/11/2023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55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A57-87D6-4A02-ACF2-2FC79ECF509E}" type="datetimeFigureOut">
              <a:rPr lang="fr-FR" smtClean="0"/>
              <a:t>15/11/2023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A505-90E5-4292-B705-BED2151FE8DB}" type="slidenum">
              <a:rPr lang="fr-FR" smtClean="0"/>
              <a:t>‹N°›</a:t>
            </a:fld>
            <a:endParaRPr lang="fr-FR"/>
          </a:p>
        </p:txBody>
      </p:sp>
    </p:spTree>
    <p:extLst>
      <p:ext uri="{BB962C8B-B14F-4D97-AF65-F5344CB8AC3E}">
        <p14:creationId xmlns:p14="http://schemas.microsoft.com/office/powerpoint/2010/main" val="35437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A5373A0-1C80-4EC8-8DC4-3DD8223E13F7}"/>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86391916-812C-4DA8-8F7B-8BFBCECB7476}"/>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FD9FD60-2742-4C07-BCA9-20B964F73143}" type="datetime1">
              <a:rPr lang="fr-BE" altLang="fr-FR"/>
              <a:pPr>
                <a:defRPr/>
              </a:pPr>
              <a:t>15-11-23</a:t>
            </a:fld>
            <a:endParaRPr lang="fr-BE" altLang="fr-FR"/>
          </a:p>
        </p:txBody>
      </p:sp>
      <p:sp>
        <p:nvSpPr>
          <p:cNvPr id="5" name="Espace réservé du pied de page 4">
            <a:extLst>
              <a:ext uri="{FF2B5EF4-FFF2-40B4-BE49-F238E27FC236}">
                <a16:creationId xmlns:a16="http://schemas.microsoft.com/office/drawing/2014/main" id="{4CADF7E5-C825-494F-B0E3-F1DE354D7284}"/>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77927AB0-855F-4CA8-9333-B13614877E68}"/>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54049B-70D3-4AB5-9F24-32D975672501}" type="slidenum">
              <a:rPr lang="fr-BE" altLang="fr-FR"/>
              <a:pPr>
                <a:defRPr/>
              </a:pPr>
              <a:t>‹N°›</a:t>
            </a:fld>
            <a:endParaRPr lang="fr-BE" altLang="fr-FR"/>
          </a:p>
        </p:txBody>
      </p:sp>
      <p:sp>
        <p:nvSpPr>
          <p:cNvPr id="7" name="Rectangle 6">
            <a:extLst>
              <a:ext uri="{FF2B5EF4-FFF2-40B4-BE49-F238E27FC236}">
                <a16:creationId xmlns:a16="http://schemas.microsoft.com/office/drawing/2014/main" id="{BD9E3679-AE3D-404B-974D-69CBBED7F15B}"/>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8">
            <a:extLst>
              <a:ext uri="{FF2B5EF4-FFF2-40B4-BE49-F238E27FC236}">
                <a16:creationId xmlns:a16="http://schemas.microsoft.com/office/drawing/2014/main" id="{0C15BE82-1039-4E7C-9441-64A9C29D7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21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F5442630-15DA-4597-AAEC-DD2CE4AA853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867" y="4406901"/>
            <a:ext cx="1397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921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oncousin@ulb.be" TargetMode="External"/><Relationship Id="rId2" Type="http://schemas.openxmlformats.org/officeDocument/2006/relationships/hyperlink" Target="mailto:Ana.Maria.Cebolla.Alvarez@ulb.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lb.be/fr/partir-en-echange/bours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Virgine.scheffer@ulb.be" TargetMode="External"/><Relationship Id="rId4" Type="http://schemas.openxmlformats.org/officeDocument/2006/relationships/hyperlink" Target="https://etudiant.ulb.be/medias/fichier/2024-25-reglement-fames_1695715415537-pdf"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ulb.be/fr/partir-en-echange/bip"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fsm.ulb.be/fr/etudes/mobilite-internationale-erasmu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universitelibrebruxelles-my.sharepoint.com/:v:/g/personal/anne_moncousin_ulb_be/Ee8fcFHHCCxNt9qODYiiOD0BoPh0TnvFTEuWMKnUjcvcxg" TargetMode="External"/><Relationship Id="rId2" Type="http://schemas.openxmlformats.org/officeDocument/2006/relationships/hyperlink" Target="https://fsm.ulb.b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lb.be/fr/etudier/partir-ou-venir-en-echange"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ulb.be/fr/partir-en-echange/avant-le-depart"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s://etudiant.ulb.be/fr/programme-d-echanges/etudiants-outgoing/stages-erasmus" TargetMode="External"/><Relationship Id="rId2" Type="http://schemas.openxmlformats.org/officeDocument/2006/relationships/hyperlink" Target="https://fsm.ulb.be/fr/intrafsm/stages-erasmus-jeunes-diplome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65163"/>
            <a:ext cx="9144000" cy="2387600"/>
          </a:xfrm>
        </p:spPr>
        <p:txBody>
          <a:bodyPr/>
          <a:lstStyle/>
          <a:p>
            <a:r>
              <a:rPr lang="fr-BE" b="0" dirty="0">
                <a:solidFill>
                  <a:schemeClr val="tx2"/>
                </a:solidFill>
                <a:effectLst/>
              </a:rPr>
              <a:t>Echanges Internationaux à</a:t>
            </a:r>
            <a:br>
              <a:rPr lang="fr-BE" b="0" dirty="0">
                <a:solidFill>
                  <a:schemeClr val="tx2"/>
                </a:solidFill>
                <a:effectLst/>
              </a:rPr>
            </a:br>
            <a:r>
              <a:rPr lang="fr-BE" b="0" dirty="0">
                <a:solidFill>
                  <a:schemeClr val="tx2"/>
                </a:solidFill>
                <a:effectLst/>
              </a:rPr>
              <a:t> la FSM</a:t>
            </a:r>
            <a:endParaRPr lang="fr-FR" dirty="0"/>
          </a:p>
        </p:txBody>
      </p:sp>
      <p:sp>
        <p:nvSpPr>
          <p:cNvPr id="3" name="Sous-titre 2"/>
          <p:cNvSpPr>
            <a:spLocks noGrp="1"/>
          </p:cNvSpPr>
          <p:nvPr>
            <p:ph type="subTitle" idx="1"/>
          </p:nvPr>
        </p:nvSpPr>
        <p:spPr>
          <a:xfrm>
            <a:off x="1524000" y="4348798"/>
            <a:ext cx="9144000" cy="1655762"/>
          </a:xfrm>
        </p:spPr>
        <p:txBody>
          <a:bodyPr/>
          <a:lstStyle/>
          <a:p>
            <a:r>
              <a:rPr lang="fr-FR" b="1" dirty="0">
                <a:solidFill>
                  <a:srgbClr val="C00000"/>
                </a:solidFill>
                <a:hlinkClick r:id="rId2"/>
              </a:rPr>
              <a:t>Ana.Maria.Cebolla.Alvarez@ulb.be</a:t>
            </a:r>
            <a:endParaRPr lang="fr-FR" b="1" dirty="0">
              <a:solidFill>
                <a:srgbClr val="C00000"/>
              </a:solidFill>
            </a:endParaRPr>
          </a:p>
          <a:p>
            <a:r>
              <a:rPr lang="fr-FR" b="1" dirty="0">
                <a:solidFill>
                  <a:srgbClr val="C00000"/>
                </a:solidFill>
                <a:hlinkClick r:id="rId3"/>
              </a:rPr>
              <a:t>anne.moncousin@ulb.be</a:t>
            </a:r>
            <a:endParaRPr lang="fr-FR" b="1" dirty="0">
              <a:solidFill>
                <a:srgbClr val="C00000"/>
              </a:solidFill>
            </a:endParaRPr>
          </a:p>
          <a:p>
            <a:endParaRPr lang="fr-FR" dirty="0"/>
          </a:p>
        </p:txBody>
      </p:sp>
    </p:spTree>
    <p:extLst>
      <p:ext uri="{BB962C8B-B14F-4D97-AF65-F5344CB8AC3E}">
        <p14:creationId xmlns:p14="http://schemas.microsoft.com/office/powerpoint/2010/main" val="16932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Cursus </a:t>
            </a:r>
            <a:r>
              <a:rPr lang="en-US" sz="2800" b="1" i="1" dirty="0" err="1">
                <a:latin typeface="Comic Sans MS" panose="030F0702030302020204" pitchFamily="66" charset="0"/>
              </a:rPr>
              <a:t>Kinésithérapie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455414390"/>
              </p:ext>
            </p:extLst>
          </p:nvPr>
        </p:nvGraphicFramePr>
        <p:xfrm>
          <a:off x="578431" y="1042737"/>
          <a:ext cx="11227442" cy="5212868"/>
        </p:xfrm>
        <a:graphic>
          <a:graphicData uri="http://schemas.openxmlformats.org/drawingml/2006/table">
            <a:tbl>
              <a:tblPr firstRow="1" firstCol="1" bandRow="1"/>
              <a:tblGrid>
                <a:gridCol w="1618103">
                  <a:extLst>
                    <a:ext uri="{9D8B030D-6E8A-4147-A177-3AD203B41FA5}">
                      <a16:colId xmlns:a16="http://schemas.microsoft.com/office/drawing/2014/main" val="20000"/>
                    </a:ext>
                  </a:extLst>
                </a:gridCol>
                <a:gridCol w="1611255">
                  <a:extLst>
                    <a:ext uri="{9D8B030D-6E8A-4147-A177-3AD203B41FA5}">
                      <a16:colId xmlns:a16="http://schemas.microsoft.com/office/drawing/2014/main" val="20001"/>
                    </a:ext>
                  </a:extLst>
                </a:gridCol>
                <a:gridCol w="1133128">
                  <a:extLst>
                    <a:ext uri="{9D8B030D-6E8A-4147-A177-3AD203B41FA5}">
                      <a16:colId xmlns:a16="http://schemas.microsoft.com/office/drawing/2014/main" val="20002"/>
                    </a:ext>
                  </a:extLst>
                </a:gridCol>
                <a:gridCol w="1497144">
                  <a:extLst>
                    <a:ext uri="{9D8B030D-6E8A-4147-A177-3AD203B41FA5}">
                      <a16:colId xmlns:a16="http://schemas.microsoft.com/office/drawing/2014/main" val="20003"/>
                    </a:ext>
                  </a:extLst>
                </a:gridCol>
                <a:gridCol w="985924">
                  <a:extLst>
                    <a:ext uri="{9D8B030D-6E8A-4147-A177-3AD203B41FA5}">
                      <a16:colId xmlns:a16="http://schemas.microsoft.com/office/drawing/2014/main" val="20004"/>
                    </a:ext>
                  </a:extLst>
                </a:gridCol>
                <a:gridCol w="1437674">
                  <a:extLst>
                    <a:ext uri="{9D8B030D-6E8A-4147-A177-3AD203B41FA5}">
                      <a16:colId xmlns:a16="http://schemas.microsoft.com/office/drawing/2014/main" val="20005"/>
                    </a:ext>
                  </a:extLst>
                </a:gridCol>
                <a:gridCol w="844560">
                  <a:extLst>
                    <a:ext uri="{9D8B030D-6E8A-4147-A177-3AD203B41FA5}">
                      <a16:colId xmlns:a16="http://schemas.microsoft.com/office/drawing/2014/main" val="20006"/>
                    </a:ext>
                  </a:extLst>
                </a:gridCol>
                <a:gridCol w="885506">
                  <a:extLst>
                    <a:ext uri="{9D8B030D-6E8A-4147-A177-3AD203B41FA5}">
                      <a16:colId xmlns:a16="http://schemas.microsoft.com/office/drawing/2014/main" val="20007"/>
                    </a:ext>
                  </a:extLst>
                </a:gridCol>
                <a:gridCol w="1214148">
                  <a:extLst>
                    <a:ext uri="{9D8B030D-6E8A-4147-A177-3AD203B41FA5}">
                      <a16:colId xmlns:a16="http://schemas.microsoft.com/office/drawing/2014/main" val="20008"/>
                    </a:ext>
                  </a:extLst>
                </a:gridCol>
              </a:tblGrid>
              <a:tr h="751006">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 (Quadrimestre)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8381">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Bulgarie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Roussé</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Rusenski Universitet Angel Kunchev</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BG/EN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190">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(Alméria)</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Almería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190">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(Saragosse)</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Zaragoza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1264">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(Bilbao)</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Universidad del País Vasco / </a:t>
                      </a:r>
                      <a:r>
                        <a:rPr lang="en-US" sz="1200" dirty="0" err="1">
                          <a:effectLst/>
                          <a:latin typeface="Calibri" panose="020F0502020204030204" pitchFamily="34" charset="0"/>
                          <a:ea typeface="Calibri" panose="020F0502020204030204" pitchFamily="34" charset="0"/>
                          <a:cs typeface="Calibri" panose="020F0502020204030204" pitchFamily="34" charset="0"/>
                        </a:rPr>
                        <a:t>Euskal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Herriko</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Unibertsitatea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838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(Madrid)</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Pontificia Comillas, Madrid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B2 ES</a:t>
                      </a:r>
                    </a:p>
                    <a:p>
                      <a:pPr>
                        <a:lnSpc>
                          <a:spcPct val="107000"/>
                        </a:lnSpc>
                        <a:spcAft>
                          <a:spcPts val="0"/>
                        </a:spcAft>
                      </a:pP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1988">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Slovénie  (</a:t>
                      </a:r>
                      <a:r>
                        <a:rPr lang="fr-FR" sz="1400">
                          <a:effectLst/>
                          <a:latin typeface="Calibri" panose="020F0502020204030204" pitchFamily="34" charset="0"/>
                          <a:ea typeface="Calibri" panose="020F0502020204030204" pitchFamily="34" charset="0"/>
                          <a:cs typeface="Calibri" panose="020F0502020204030204" pitchFamily="34" charset="0"/>
                        </a:rPr>
                        <a:t>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Univerza v 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SLO/EN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7044">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Canada  (Montréal)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Université De Montréal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Accord International</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6286">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Belgique (Bruxelles)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VUB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EN/NDRL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Belgica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50" name="Image 49" descr="Résultat de recherche d'images pour &quot;drapeau bulgari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582" y="1869162"/>
            <a:ext cx="179705" cy="179705"/>
          </a:xfrm>
          <a:prstGeom prst="rect">
            <a:avLst/>
          </a:prstGeom>
          <a:noFill/>
          <a:ln>
            <a:noFill/>
          </a:ln>
        </p:spPr>
      </p:pic>
      <p:pic>
        <p:nvPicPr>
          <p:cNvPr id="51" name="Image 5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2" y="2622900"/>
            <a:ext cx="179705" cy="179705"/>
          </a:xfrm>
          <a:prstGeom prst="rect">
            <a:avLst/>
          </a:prstGeom>
          <a:noFill/>
          <a:ln>
            <a:noFill/>
          </a:ln>
        </p:spPr>
      </p:pic>
      <p:pic>
        <p:nvPicPr>
          <p:cNvPr id="52" name="Image 51"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2" y="2916207"/>
            <a:ext cx="179705" cy="179705"/>
          </a:xfrm>
          <a:prstGeom prst="rect">
            <a:avLst/>
          </a:prstGeom>
          <a:noFill/>
          <a:ln>
            <a:noFill/>
          </a:ln>
        </p:spPr>
      </p:pic>
      <p:pic>
        <p:nvPicPr>
          <p:cNvPr id="53" name="Image 52"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1" y="3278964"/>
            <a:ext cx="179705" cy="179705"/>
          </a:xfrm>
          <a:prstGeom prst="rect">
            <a:avLst/>
          </a:prstGeom>
          <a:noFill/>
          <a:ln>
            <a:noFill/>
          </a:ln>
        </p:spPr>
      </p:pic>
      <p:pic>
        <p:nvPicPr>
          <p:cNvPr id="54" name="Image 53"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720" y="4044277"/>
            <a:ext cx="179705" cy="179705"/>
          </a:xfrm>
          <a:prstGeom prst="rect">
            <a:avLst/>
          </a:prstGeom>
          <a:noFill/>
          <a:ln>
            <a:noFill/>
          </a:ln>
        </p:spPr>
      </p:pic>
      <p:pic>
        <p:nvPicPr>
          <p:cNvPr id="55" name="Image 54" descr="Résultat de recherche d'images pour &quot;drapeau slovéni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720" y="4719737"/>
            <a:ext cx="179705" cy="179705"/>
          </a:xfrm>
          <a:prstGeom prst="rect">
            <a:avLst/>
          </a:prstGeom>
          <a:noFill/>
          <a:ln>
            <a:noFill/>
          </a:ln>
        </p:spPr>
      </p:pic>
      <p:pic>
        <p:nvPicPr>
          <p:cNvPr id="56" name="Image 55" descr="Résultat de recherche d'images pour &quot;drapeau canada icone&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0436" y="5169599"/>
            <a:ext cx="179705" cy="179705"/>
          </a:xfrm>
          <a:prstGeom prst="rect">
            <a:avLst/>
          </a:prstGeom>
          <a:noFill/>
          <a:ln>
            <a:noFill/>
          </a:ln>
        </p:spPr>
      </p:pic>
      <p:sp>
        <p:nvSpPr>
          <p:cNvPr id="3" name="TextBox 2">
            <a:extLst>
              <a:ext uri="{FF2B5EF4-FFF2-40B4-BE49-F238E27FC236}">
                <a16:creationId xmlns:a16="http://schemas.microsoft.com/office/drawing/2014/main" id="{60523F4D-E886-2B61-B812-E06334EB05AC}"/>
              </a:ext>
            </a:extLst>
          </p:cNvPr>
          <p:cNvSpPr txBox="1"/>
          <p:nvPr/>
        </p:nvSpPr>
        <p:spPr>
          <a:xfrm>
            <a:off x="476655" y="6346314"/>
            <a:ext cx="7707174" cy="369332"/>
          </a:xfrm>
          <a:prstGeom prst="rect">
            <a:avLst/>
          </a:prstGeom>
          <a:noFill/>
        </p:spPr>
        <p:txBody>
          <a:bodyPr wrap="none" rtlCol="0">
            <a:spAutoFit/>
          </a:bodyPr>
          <a:lstStyle/>
          <a:p>
            <a:r>
              <a:rPr lang="fr-BE" dirty="0"/>
              <a:t>Lubumbashi: nouvelle destination à « tester »: email à Anne.Moncousin@ulb.be</a:t>
            </a:r>
            <a:endParaRPr lang="en-GB" dirty="0"/>
          </a:p>
        </p:txBody>
      </p:sp>
    </p:spTree>
    <p:extLst>
      <p:ext uri="{BB962C8B-B14F-4D97-AF65-F5344CB8AC3E}">
        <p14:creationId xmlns:p14="http://schemas.microsoft.com/office/powerpoint/2010/main" val="46213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Cursus Education Physique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628771167"/>
              </p:ext>
            </p:extLst>
          </p:nvPr>
        </p:nvGraphicFramePr>
        <p:xfrm>
          <a:off x="489685" y="1008877"/>
          <a:ext cx="11212630" cy="3732528"/>
        </p:xfrm>
        <a:graphic>
          <a:graphicData uri="http://schemas.openxmlformats.org/drawingml/2006/table">
            <a:tbl>
              <a:tblPr firstRow="1" firstCol="1" bandRow="1"/>
              <a:tblGrid>
                <a:gridCol w="1615968">
                  <a:extLst>
                    <a:ext uri="{9D8B030D-6E8A-4147-A177-3AD203B41FA5}">
                      <a16:colId xmlns:a16="http://schemas.microsoft.com/office/drawing/2014/main" val="20000"/>
                    </a:ext>
                  </a:extLst>
                </a:gridCol>
                <a:gridCol w="1609129">
                  <a:extLst>
                    <a:ext uri="{9D8B030D-6E8A-4147-A177-3AD203B41FA5}">
                      <a16:colId xmlns:a16="http://schemas.microsoft.com/office/drawing/2014/main" val="20001"/>
                    </a:ext>
                  </a:extLst>
                </a:gridCol>
                <a:gridCol w="1131633">
                  <a:extLst>
                    <a:ext uri="{9D8B030D-6E8A-4147-A177-3AD203B41FA5}">
                      <a16:colId xmlns:a16="http://schemas.microsoft.com/office/drawing/2014/main" val="20002"/>
                    </a:ext>
                  </a:extLst>
                </a:gridCol>
                <a:gridCol w="1495169">
                  <a:extLst>
                    <a:ext uri="{9D8B030D-6E8A-4147-A177-3AD203B41FA5}">
                      <a16:colId xmlns:a16="http://schemas.microsoft.com/office/drawing/2014/main" val="20003"/>
                    </a:ext>
                  </a:extLst>
                </a:gridCol>
                <a:gridCol w="984623">
                  <a:extLst>
                    <a:ext uri="{9D8B030D-6E8A-4147-A177-3AD203B41FA5}">
                      <a16:colId xmlns:a16="http://schemas.microsoft.com/office/drawing/2014/main" val="20004"/>
                    </a:ext>
                  </a:extLst>
                </a:gridCol>
                <a:gridCol w="1456796">
                  <a:extLst>
                    <a:ext uri="{9D8B030D-6E8A-4147-A177-3AD203B41FA5}">
                      <a16:colId xmlns:a16="http://schemas.microsoft.com/office/drawing/2014/main" val="20005"/>
                    </a:ext>
                  </a:extLst>
                </a:gridCol>
                <a:gridCol w="822428">
                  <a:extLst>
                    <a:ext uri="{9D8B030D-6E8A-4147-A177-3AD203B41FA5}">
                      <a16:colId xmlns:a16="http://schemas.microsoft.com/office/drawing/2014/main" val="20006"/>
                    </a:ext>
                  </a:extLst>
                </a:gridCol>
                <a:gridCol w="884338">
                  <a:extLst>
                    <a:ext uri="{9D8B030D-6E8A-4147-A177-3AD203B41FA5}">
                      <a16:colId xmlns:a16="http://schemas.microsoft.com/office/drawing/2014/main" val="20007"/>
                    </a:ext>
                  </a:extLst>
                </a:gridCol>
                <a:gridCol w="1212546">
                  <a:extLst>
                    <a:ext uri="{9D8B030D-6E8A-4147-A177-3AD203B41FA5}">
                      <a16:colId xmlns:a16="http://schemas.microsoft.com/office/drawing/2014/main" val="20008"/>
                    </a:ext>
                  </a:extLst>
                </a:gridCol>
              </a:tblGrid>
              <a:tr h="748091">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a:t>
                      </a:r>
                    </a:p>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595">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Grèce (Thessalonique)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Aristoteleio Panepistimio Thessalonikis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Master/doctorat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(1 et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GR/EN</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595">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Espagne (Barcelone)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Barcelona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515897"/>
                  </a:ext>
                </a:extLst>
              </a:tr>
              <a:tr h="398595">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Espagne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err="1">
                          <a:effectLst/>
                          <a:latin typeface="Calibri" panose="020F0502020204030204" pitchFamily="34" charset="0"/>
                          <a:ea typeface="Calibri" panose="020F0502020204030204" pitchFamily="34" charset="0"/>
                          <a:cs typeface="Times New Roman" panose="02020603050405020304" pitchFamily="18" charset="0"/>
                        </a:rPr>
                        <a:t>Universidad</a:t>
                      </a:r>
                      <a:r>
                        <a:rPr lang="fr-BE" sz="1100" dirty="0">
                          <a:effectLst/>
                          <a:latin typeface="Calibri" panose="020F0502020204030204" pitchFamily="34" charset="0"/>
                          <a:ea typeface="Calibri" panose="020F0502020204030204" pitchFamily="34" charset="0"/>
                          <a:cs typeface="Times New Roman" panose="02020603050405020304" pitchFamily="18" charset="0"/>
                        </a:rPr>
                        <a:t> </a:t>
                      </a:r>
                      <a:r>
                        <a:rPr lang="fr-BE" sz="1100" dirty="0" err="1">
                          <a:effectLst/>
                          <a:latin typeface="Calibri" panose="020F0502020204030204" pitchFamily="34" charset="0"/>
                          <a:ea typeface="Calibri" panose="020F0502020204030204" pitchFamily="34" charset="0"/>
                          <a:cs typeface="Times New Roman" panose="02020603050405020304" pitchFamily="18" charset="0"/>
                        </a:rPr>
                        <a:t>del</a:t>
                      </a:r>
                      <a:r>
                        <a:rPr lang="fr-BE" sz="1100" dirty="0">
                          <a:effectLst/>
                          <a:latin typeface="Calibri" panose="020F0502020204030204" pitchFamily="34" charset="0"/>
                          <a:ea typeface="Calibri" panose="020F0502020204030204" pitchFamily="34" charset="0"/>
                          <a:cs typeface="Times New Roman" panose="02020603050405020304" pitchFamily="18" charset="0"/>
                        </a:rPr>
                        <a:t>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EN/SP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31214"/>
                  </a:ext>
                </a:extLst>
              </a:tr>
              <a:tr h="457159">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France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solidFill>
                            <a:srgbClr val="444444"/>
                          </a:solidFill>
                          <a:effectLst/>
                          <a:latin typeface="Calibri" panose="020F0502020204030204" pitchFamily="34" charset="0"/>
                          <a:ea typeface="Calibri" panose="020F0502020204030204" pitchFamily="34" charset="0"/>
                          <a:cs typeface="Calibri" panose="020F0502020204030204" pitchFamily="34" charset="0"/>
                        </a:rPr>
                        <a:t>Université Claude Bernard Lyon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(2 ème quadri)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Co-diplomation ET 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159">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France (Nice)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Université Côte d’Azur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FR</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97456"/>
                  </a:ext>
                </a:extLst>
              </a:tr>
              <a:tr h="457159">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France (Nouméa)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Unversité</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la Nouvelle Calédonie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86767"/>
                  </a:ext>
                </a:extLst>
              </a:tr>
              <a:tr h="417175">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Brésil (Sao-Paulo)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Universidade de Sao Paulo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Convention-bilatérale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 9" descr="Résultat de recherche d'images pour &quot;drapeau franc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893" y="3048821"/>
            <a:ext cx="179705" cy="179705"/>
          </a:xfrm>
          <a:prstGeom prst="rect">
            <a:avLst/>
          </a:prstGeom>
          <a:noFill/>
          <a:ln>
            <a:noFill/>
          </a:ln>
        </p:spPr>
      </p:pic>
      <p:pic>
        <p:nvPicPr>
          <p:cNvPr id="11" name="Image 1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5893" y="2173275"/>
            <a:ext cx="179705" cy="179705"/>
          </a:xfrm>
          <a:prstGeom prst="rect">
            <a:avLst/>
          </a:prstGeom>
          <a:noFill/>
          <a:ln>
            <a:noFill/>
          </a:ln>
        </p:spPr>
      </p:pic>
      <p:pic>
        <p:nvPicPr>
          <p:cNvPr id="14" name="Image 13" descr="Résultat de recherche d'images pour &quot;drapeau grèc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5893" y="1757076"/>
            <a:ext cx="179705" cy="179705"/>
          </a:xfrm>
          <a:prstGeom prst="rect">
            <a:avLst/>
          </a:prstGeom>
          <a:noFill/>
          <a:ln>
            <a:noFill/>
          </a:ln>
        </p:spPr>
      </p:pic>
      <p:pic>
        <p:nvPicPr>
          <p:cNvPr id="3" name="Image 2">
            <a:extLst>
              <a:ext uri="{FF2B5EF4-FFF2-40B4-BE49-F238E27FC236}">
                <a16:creationId xmlns:a16="http://schemas.microsoft.com/office/drawing/2014/main" id="{28DC1635-5F73-8877-A6A9-5C4B1361E4B4}"/>
              </a:ext>
            </a:extLst>
          </p:cNvPr>
          <p:cNvPicPr>
            <a:picLocks noChangeAspect="1"/>
          </p:cNvPicPr>
          <p:nvPr/>
        </p:nvPicPr>
        <p:blipFill>
          <a:blip r:embed="rId6"/>
          <a:stretch>
            <a:fillRect/>
          </a:stretch>
        </p:blipFill>
        <p:spPr>
          <a:xfrm flipV="1">
            <a:off x="1832772" y="4392048"/>
            <a:ext cx="225946" cy="225946"/>
          </a:xfrm>
          <a:prstGeom prst="rect">
            <a:avLst/>
          </a:prstGeom>
        </p:spPr>
      </p:pic>
      <p:pic>
        <p:nvPicPr>
          <p:cNvPr id="4" name="Image 3">
            <a:extLst>
              <a:ext uri="{FF2B5EF4-FFF2-40B4-BE49-F238E27FC236}">
                <a16:creationId xmlns:a16="http://schemas.microsoft.com/office/drawing/2014/main" id="{BF96A60D-9C1F-0D0E-F40B-7426C566AE70}"/>
              </a:ext>
            </a:extLst>
          </p:cNvPr>
          <p:cNvPicPr>
            <a:picLocks noChangeAspect="1"/>
          </p:cNvPicPr>
          <p:nvPr/>
        </p:nvPicPr>
        <p:blipFill>
          <a:blip r:embed="rId7"/>
          <a:stretch>
            <a:fillRect/>
          </a:stretch>
        </p:blipFill>
        <p:spPr>
          <a:xfrm>
            <a:off x="1852702" y="3453373"/>
            <a:ext cx="182896" cy="182896"/>
          </a:xfrm>
          <a:prstGeom prst="rect">
            <a:avLst/>
          </a:prstGeom>
        </p:spPr>
      </p:pic>
      <p:pic>
        <p:nvPicPr>
          <p:cNvPr id="5" name="Image 4">
            <a:extLst>
              <a:ext uri="{FF2B5EF4-FFF2-40B4-BE49-F238E27FC236}">
                <a16:creationId xmlns:a16="http://schemas.microsoft.com/office/drawing/2014/main" id="{DEF46673-8806-DC86-E46D-3E48F8D64EF1}"/>
              </a:ext>
            </a:extLst>
          </p:cNvPr>
          <p:cNvPicPr>
            <a:picLocks noChangeAspect="1"/>
          </p:cNvPicPr>
          <p:nvPr/>
        </p:nvPicPr>
        <p:blipFill>
          <a:blip r:embed="rId8"/>
          <a:stretch>
            <a:fillRect/>
          </a:stretch>
        </p:blipFill>
        <p:spPr>
          <a:xfrm>
            <a:off x="1841413" y="2589474"/>
            <a:ext cx="182896" cy="176799"/>
          </a:xfrm>
          <a:prstGeom prst="rect">
            <a:avLst/>
          </a:prstGeom>
        </p:spPr>
      </p:pic>
      <p:pic>
        <p:nvPicPr>
          <p:cNvPr id="6" name="Image 5">
            <a:extLst>
              <a:ext uri="{FF2B5EF4-FFF2-40B4-BE49-F238E27FC236}">
                <a16:creationId xmlns:a16="http://schemas.microsoft.com/office/drawing/2014/main" id="{DF34DC58-BEFD-F437-A8D9-FC085DAA518E}"/>
              </a:ext>
            </a:extLst>
          </p:cNvPr>
          <p:cNvPicPr>
            <a:picLocks noChangeAspect="1"/>
          </p:cNvPicPr>
          <p:nvPr/>
        </p:nvPicPr>
        <p:blipFill>
          <a:blip r:embed="rId9"/>
          <a:stretch>
            <a:fillRect/>
          </a:stretch>
        </p:blipFill>
        <p:spPr>
          <a:xfrm>
            <a:off x="1852702" y="3933577"/>
            <a:ext cx="182896" cy="188992"/>
          </a:xfrm>
          <a:prstGeom prst="rect">
            <a:avLst/>
          </a:prstGeom>
        </p:spPr>
      </p:pic>
    </p:spTree>
    <p:extLst>
      <p:ext uri="{BB962C8B-B14F-4D97-AF65-F5344CB8AC3E}">
        <p14:creationId xmlns:p14="http://schemas.microsoft.com/office/powerpoint/2010/main" val="79334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Cursus </a:t>
            </a:r>
            <a:r>
              <a:rPr lang="en-US" sz="2800" b="1" i="1" dirty="0" err="1">
                <a:latin typeface="Comic Sans MS" panose="030F0702030302020204" pitchFamily="66" charset="0"/>
              </a:rPr>
              <a:t>Ostéopathie</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13527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Autres</a:t>
            </a:r>
            <a:r>
              <a:rPr lang="en-US" sz="2800" b="1" i="1" dirty="0">
                <a:latin typeface="Comic Sans MS" panose="030F0702030302020204" pitchFamily="66" charset="0"/>
              </a:rPr>
              <a:t> </a:t>
            </a:r>
            <a:r>
              <a:rPr lang="en-US" sz="2800" b="1" i="1" dirty="0" err="1">
                <a:latin typeface="Comic Sans MS" panose="030F0702030302020204" pitchFamily="66" charset="0"/>
              </a:rPr>
              <a:t>Informations</a:t>
            </a:r>
            <a:endParaRPr lang="fr-FR" sz="2800" b="1" i="1" dirty="0">
              <a:latin typeface="Comic Sans MS" panose="030F0702030302020204" pitchFamily="66" charset="0"/>
            </a:endParaRPr>
          </a:p>
        </p:txBody>
      </p:sp>
      <p:sp>
        <p:nvSpPr>
          <p:cNvPr id="3" name="Rectangle 2"/>
          <p:cNvSpPr/>
          <p:nvPr/>
        </p:nvSpPr>
        <p:spPr>
          <a:xfrm>
            <a:off x="848809" y="1507321"/>
            <a:ext cx="10548197" cy="3570208"/>
          </a:xfrm>
          <a:prstGeom prst="rect">
            <a:avLst/>
          </a:prstGeom>
        </p:spPr>
        <p:txBody>
          <a:bodyPr wrap="square">
            <a:spAutoFit/>
          </a:bodyPr>
          <a:lstStyle/>
          <a:p>
            <a:pPr>
              <a:lnSpc>
                <a:spcPct val="80000"/>
              </a:lnSpc>
            </a:pPr>
            <a:r>
              <a:rPr lang="fr-BE" sz="2200" b="1" dirty="0"/>
              <a:t>Bourses</a:t>
            </a:r>
          </a:p>
          <a:p>
            <a:pPr>
              <a:lnSpc>
                <a:spcPct val="80000"/>
              </a:lnSpc>
            </a:pPr>
            <a:endParaRPr lang="fr-BE" sz="2200" b="1" dirty="0"/>
          </a:p>
          <a:p>
            <a:pPr>
              <a:lnSpc>
                <a:spcPct val="80000"/>
              </a:lnSpc>
            </a:pPr>
            <a:endParaRPr lang="fr-BE" sz="2200" b="1" dirty="0"/>
          </a:p>
          <a:p>
            <a:pPr marL="800100" lvl="1" indent="-342900">
              <a:lnSpc>
                <a:spcPct val="80000"/>
              </a:lnSpc>
              <a:buFont typeface="Arial" panose="020B0604020202020204" pitchFamily="34" charset="0"/>
              <a:buChar char="•"/>
            </a:pPr>
            <a:r>
              <a:rPr lang="fr-BE" sz="2000" dirty="0"/>
              <a:t>Sur base d’un échange Erasmus, une bourse est octroyée à tout étudiant : </a:t>
            </a:r>
            <a:r>
              <a:rPr lang="fr-BE" sz="2000" dirty="0">
                <a:hlinkClick r:id="rId3"/>
              </a:rPr>
              <a:t>Financements - ULB</a:t>
            </a:r>
            <a:endParaRPr lang="fr-BE" sz="2000" dirty="0"/>
          </a:p>
          <a:p>
            <a:pPr marL="800100" lvl="1" indent="-342900">
              <a:lnSpc>
                <a:spcPct val="80000"/>
              </a:lnSpc>
              <a:buFont typeface="Arial" panose="020B0604020202020204" pitchFamily="34" charset="0"/>
              <a:buChar char="•"/>
            </a:pPr>
            <a:r>
              <a:rPr lang="fr-BE" sz="2000" dirty="0"/>
              <a:t>Pour les séjours hors-Europe : bourse FAME (minimum 3 mois) : </a:t>
            </a:r>
            <a:r>
              <a:rPr lang="fr-BE" sz="2000" dirty="0">
                <a:hlinkClick r:id="rId4"/>
              </a:rPr>
              <a:t>Microsoft Word - 2024-25-Règlement-FAMES (ulb.be)</a:t>
            </a:r>
            <a:endParaRPr lang="fr-BE" sz="2000" dirty="0"/>
          </a:p>
          <a:p>
            <a:pPr lvl="1">
              <a:lnSpc>
                <a:spcPct val="80000"/>
              </a:lnSpc>
            </a:pPr>
            <a:r>
              <a:rPr lang="fr-BE" sz="2000" dirty="0"/>
              <a:t>	</a:t>
            </a:r>
          </a:p>
          <a:p>
            <a:pPr marL="800100" lvl="1" indent="-342900">
              <a:lnSpc>
                <a:spcPct val="80000"/>
              </a:lnSpc>
              <a:buFont typeface="Arial" panose="020B0604020202020204" pitchFamily="34" charset="0"/>
              <a:buChar char="•"/>
            </a:pPr>
            <a:r>
              <a:rPr lang="fr-BE" sz="2000" dirty="0"/>
              <a:t>Bourse ARES possible (Coopération au développement) Contact ULB : </a:t>
            </a:r>
            <a:r>
              <a:rPr lang="fr-BE" u="sng" dirty="0">
                <a:hlinkClick r:id="rId5"/>
              </a:rPr>
              <a:t>Virgine.scheffer@ulb.be</a:t>
            </a:r>
            <a:r>
              <a:rPr lang="fr-BE" u="sng" dirty="0"/>
              <a:t> </a:t>
            </a:r>
            <a:r>
              <a:rPr lang="fr-BE" dirty="0">
                <a:solidFill>
                  <a:srgbClr val="FF0000"/>
                </a:solidFill>
              </a:rPr>
              <a:t>L’appel pour l’octroi de la bourse est publié en septembre/octobre – soyez attentifs à la publication de l’avis. </a:t>
            </a:r>
            <a:endParaRPr lang="fr-BE" sz="2000" dirty="0"/>
          </a:p>
          <a:p>
            <a:pPr lvl="1">
              <a:lnSpc>
                <a:spcPct val="80000"/>
              </a:lnSpc>
            </a:pPr>
            <a:endParaRPr lang="fr-BE" sz="2000" dirty="0"/>
          </a:p>
          <a:p>
            <a:pPr marL="800100" lvl="1" indent="-342900">
              <a:lnSpc>
                <a:spcPct val="80000"/>
              </a:lnSpc>
              <a:buFont typeface="Arial" panose="020B0604020202020204" pitchFamily="34" charset="0"/>
              <a:buChar char="•"/>
            </a:pPr>
            <a:r>
              <a:rPr lang="fr-BE" sz="2000" dirty="0"/>
              <a:t>Pour les autres conventions bilatérales aucune bourse n’est prévue </a:t>
            </a:r>
            <a:r>
              <a:rPr lang="fr-BE" sz="2000" dirty="0">
                <a:sym typeface="Wingdings" panose="05000000000000000000" pitchFamily="2" charset="2"/>
              </a:rPr>
              <a:t> </a:t>
            </a:r>
            <a:r>
              <a:rPr lang="fr-BE" sz="2000" b="1" dirty="0">
                <a:solidFill>
                  <a:srgbClr val="FF0000"/>
                </a:solidFill>
                <a:sym typeface="Wingdings" panose="05000000000000000000" pitchFamily="2" charset="2"/>
              </a:rPr>
              <a:t>pas de bourse pour le Canada!</a:t>
            </a:r>
            <a:endParaRPr lang="fr-BE" sz="2000" b="1" dirty="0">
              <a:solidFill>
                <a:srgbClr val="FF0000"/>
              </a:solidFill>
            </a:endParaRPr>
          </a:p>
        </p:txBody>
      </p:sp>
    </p:spTree>
    <p:extLst>
      <p:ext uri="{BB962C8B-B14F-4D97-AF65-F5344CB8AC3E}">
        <p14:creationId xmlns:p14="http://schemas.microsoft.com/office/powerpoint/2010/main" val="8984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a:extLst>
              <a:ext uri="{FF2B5EF4-FFF2-40B4-BE49-F238E27FC236}">
                <a16:creationId xmlns:a16="http://schemas.microsoft.com/office/drawing/2014/main" id="{0ECBA5B0-9466-4F1A-9386-D577792FFFD2}"/>
              </a:ext>
            </a:extLst>
          </p:cNvPr>
          <p:cNvGrpSpPr/>
          <p:nvPr/>
        </p:nvGrpSpPr>
        <p:grpSpPr>
          <a:xfrm>
            <a:off x="8678868" y="1"/>
            <a:ext cx="1901814" cy="2185993"/>
            <a:chOff x="3689534" y="1106"/>
            <a:chExt cx="1901814" cy="2185993"/>
          </a:xfrm>
          <a:scene3d>
            <a:camera prst="perspectiveLeft" zoom="91000"/>
            <a:lightRig rig="threePt" dir="t">
              <a:rot lat="0" lon="0" rev="20640000"/>
            </a:lightRig>
          </a:scene3d>
        </p:grpSpPr>
        <p:grpSp>
          <p:nvGrpSpPr>
            <p:cNvPr id="5" name="Groupe 4">
              <a:extLst>
                <a:ext uri="{FF2B5EF4-FFF2-40B4-BE49-F238E27FC236}">
                  <a16:creationId xmlns:a16="http://schemas.microsoft.com/office/drawing/2014/main" id="{BD91E2CE-2D9C-4901-9859-8A10BBE24F98}"/>
                </a:ext>
              </a:extLst>
            </p:cNvPr>
            <p:cNvGrpSpPr/>
            <p:nvPr/>
          </p:nvGrpSpPr>
          <p:grpSpPr>
            <a:xfrm>
              <a:off x="3689534" y="1106"/>
              <a:ext cx="1901814" cy="2185993"/>
              <a:chOff x="3689534" y="1106"/>
              <a:chExt cx="1901814" cy="2185993"/>
            </a:xfrm>
          </p:grpSpPr>
          <p:sp>
            <p:nvSpPr>
              <p:cNvPr id="6" name="Hexagone 5">
                <a:extLst>
                  <a:ext uri="{FF2B5EF4-FFF2-40B4-BE49-F238E27FC236}">
                    <a16:creationId xmlns:a16="http://schemas.microsoft.com/office/drawing/2014/main" id="{EFAE249C-268F-434C-A292-0BBF80E52C9E}"/>
                  </a:ext>
                </a:extLst>
              </p:cNvPr>
              <p:cNvSpPr/>
              <p:nvPr/>
            </p:nvSpPr>
            <p:spPr>
              <a:xfrm rot="5400000">
                <a:off x="3547444" y="143196"/>
                <a:ext cx="2185993" cy="1901814"/>
              </a:xfrm>
              <a:prstGeom prst="hexagon">
                <a:avLst>
                  <a:gd name="adj" fmla="val 25000"/>
                  <a:gd name="vf" fmla="val 115470"/>
                </a:avLst>
              </a:prstGeom>
              <a:solidFill>
                <a:schemeClr val="bg2"/>
              </a:solid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dk1"/>
              </a:fontRef>
            </p:style>
            <p:txBody>
              <a:bodyPr/>
              <a:lstStyle/>
              <a:p>
                <a:endParaRPr lang="fr-BE"/>
              </a:p>
            </p:txBody>
          </p:sp>
          <p:sp>
            <p:nvSpPr>
              <p:cNvPr id="7" name="Hexagone 4">
                <a:extLst>
                  <a:ext uri="{FF2B5EF4-FFF2-40B4-BE49-F238E27FC236}">
                    <a16:creationId xmlns:a16="http://schemas.microsoft.com/office/drawing/2014/main" id="{B2699B2C-F9BD-4065-8292-7DC2352B84AC}"/>
                  </a:ext>
                </a:extLst>
              </p:cNvPr>
              <p:cNvSpPr/>
              <p:nvPr/>
            </p:nvSpPr>
            <p:spPr>
              <a:xfrm>
                <a:off x="3985899" y="341758"/>
                <a:ext cx="1309082" cy="1504691"/>
              </a:xfrm>
              <a:prstGeom prst="rect">
                <a:avLst/>
              </a:prstGeom>
              <a:sp3d/>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algn="ctr" defTabSz="977900" eaLnBrk="0" fontAlgn="base" hangingPunct="0">
                  <a:lnSpc>
                    <a:spcPct val="90000"/>
                  </a:lnSpc>
                  <a:spcBef>
                    <a:spcPct val="0"/>
                  </a:spcBef>
                  <a:spcAft>
                    <a:spcPct val="35000"/>
                  </a:spcAft>
                  <a:defRPr/>
                </a:pPr>
                <a:r>
                  <a:rPr lang="fr-BE" sz="2200" dirty="0">
                    <a:solidFill>
                      <a:prstClr val="black"/>
                    </a:solidFill>
                    <a:latin typeface="Calibri"/>
                  </a:rPr>
                  <a:t>Modalités de paiement</a:t>
                </a:r>
              </a:p>
            </p:txBody>
          </p:sp>
        </p:grpSp>
      </p:grpSp>
      <p:graphicFrame>
        <p:nvGraphicFramePr>
          <p:cNvPr id="48" name="Diagramme 47">
            <a:extLst>
              <a:ext uri="{FF2B5EF4-FFF2-40B4-BE49-F238E27FC236}">
                <a16:creationId xmlns:a16="http://schemas.microsoft.com/office/drawing/2014/main" id="{36F8D4AB-B754-4F7B-BBE5-E63C94C69948}"/>
              </a:ext>
            </a:extLst>
          </p:cNvPr>
          <p:cNvGraphicFramePr/>
          <p:nvPr>
            <p:extLst>
              <p:ext uri="{D42A27DB-BD31-4B8C-83A1-F6EECF244321}">
                <p14:modId xmlns:p14="http://schemas.microsoft.com/office/powerpoint/2010/main" val="3462280541"/>
              </p:ext>
            </p:extLst>
          </p:nvPr>
        </p:nvGraphicFramePr>
        <p:xfrm>
          <a:off x="2435782" y="152400"/>
          <a:ext cx="6243084" cy="650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a:extLst>
              <a:ext uri="{FF2B5EF4-FFF2-40B4-BE49-F238E27FC236}">
                <a16:creationId xmlns:a16="http://schemas.microsoft.com/office/drawing/2014/main" id="{D05A8CF6-9FF6-476B-86AA-9BBD975E7BFE}"/>
              </a:ext>
            </a:extLst>
          </p:cNvPr>
          <p:cNvSpPr txBox="1"/>
          <p:nvPr/>
        </p:nvSpPr>
        <p:spPr>
          <a:xfrm>
            <a:off x="9278607" y="5783464"/>
            <a:ext cx="1109663" cy="369332"/>
          </a:xfrm>
          <a:prstGeom prst="rect">
            <a:avLst/>
          </a:prstGeom>
          <a:noFill/>
        </p:spPr>
        <p:txBody>
          <a:bodyPr wrap="none" rtlCol="0">
            <a:spAutoFit/>
          </a:bodyPr>
          <a:lstStyle/>
          <a:p>
            <a:r>
              <a:rPr lang="fr-BE" dirty="0"/>
              <a:t>(Erasmus)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BA2F1A4-DFD7-4C49-BD12-AF9D7CB01398}"/>
              </a:ext>
            </a:extLst>
          </p:cNvPr>
          <p:cNvPicPr>
            <a:picLocks noChangeAspect="1"/>
          </p:cNvPicPr>
          <p:nvPr/>
        </p:nvPicPr>
        <p:blipFill>
          <a:blip r:embed="rId2"/>
          <a:stretch>
            <a:fillRect/>
          </a:stretch>
        </p:blipFill>
        <p:spPr>
          <a:xfrm>
            <a:off x="293077" y="1079663"/>
            <a:ext cx="11605845" cy="4548139"/>
          </a:xfrm>
          <a:prstGeom prst="rect">
            <a:avLst/>
          </a:prstGeom>
        </p:spPr>
      </p:pic>
      <p:sp>
        <p:nvSpPr>
          <p:cNvPr id="3" name="Rectangle 2"/>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Info - </a:t>
            </a:r>
            <a:r>
              <a:rPr lang="en-US" sz="2800" b="1" i="1" dirty="0" err="1">
                <a:latin typeface="Comic Sans MS" panose="030F0702030302020204" pitchFamily="66" charset="0"/>
              </a:rPr>
              <a:t>langues</a:t>
            </a:r>
            <a:endParaRPr lang="fr-FR" sz="2800" b="1" i="1" dirty="0">
              <a:latin typeface="Comic Sans MS" panose="030F0702030302020204" pitchFamily="66" charset="0"/>
            </a:endParaRPr>
          </a:p>
        </p:txBody>
      </p:sp>
      <p:sp>
        <p:nvSpPr>
          <p:cNvPr id="4" name="ZoneTexte 3">
            <a:extLst>
              <a:ext uri="{FF2B5EF4-FFF2-40B4-BE49-F238E27FC236}">
                <a16:creationId xmlns:a16="http://schemas.microsoft.com/office/drawing/2014/main" id="{E376DD73-FBB3-4DA6-B97D-BD919FA27C7E}"/>
              </a:ext>
            </a:extLst>
          </p:cNvPr>
          <p:cNvSpPr txBox="1"/>
          <p:nvPr/>
        </p:nvSpPr>
        <p:spPr>
          <a:xfrm>
            <a:off x="377072" y="5797485"/>
            <a:ext cx="10228083" cy="646331"/>
          </a:xfrm>
          <a:prstGeom prst="rect">
            <a:avLst/>
          </a:prstGeom>
          <a:noFill/>
        </p:spPr>
        <p:txBody>
          <a:bodyPr wrap="square" rtlCol="0">
            <a:spAutoFit/>
          </a:bodyPr>
          <a:lstStyle/>
          <a:p>
            <a:pPr marL="285750" indent="-285750">
              <a:buFont typeface="Wingdings" panose="05000000000000000000" pitchFamily="2" charset="2"/>
              <a:buChar char="à"/>
            </a:pPr>
            <a:r>
              <a:rPr lang="fr-BE" dirty="0"/>
              <a:t>Pour les échanges le niveau de langue est B2 pour la langue du pays (ou éventuellement en anglais). </a:t>
            </a:r>
          </a:p>
          <a:p>
            <a:r>
              <a:rPr lang="fr-BE" dirty="0">
                <a:solidFill>
                  <a:srgbClr val="FF0000"/>
                </a:solidFill>
              </a:rPr>
              <a:t>Le niveau sera vérifié lors d’un entretien avec Madame </a:t>
            </a:r>
            <a:r>
              <a:rPr lang="fr-BE" dirty="0" err="1">
                <a:solidFill>
                  <a:srgbClr val="FF0000"/>
                </a:solidFill>
              </a:rPr>
              <a:t>Cebolla</a:t>
            </a:r>
            <a:r>
              <a:rPr lang="fr-BE" dirty="0">
                <a:solidFill>
                  <a:srgbClr val="FF0000"/>
                </a:solidFill>
              </a:rPr>
              <a:t>.</a:t>
            </a:r>
          </a:p>
        </p:txBody>
      </p:sp>
    </p:spTree>
    <p:extLst>
      <p:ext uri="{BB962C8B-B14F-4D97-AF65-F5344CB8AC3E}">
        <p14:creationId xmlns:p14="http://schemas.microsoft.com/office/powerpoint/2010/main" val="365462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3A4D67-DED8-5413-AB0D-A4DFA2888983}"/>
              </a:ext>
            </a:extLst>
          </p:cNvPr>
          <p:cNvSpPr>
            <a:spLocks noGrp="1"/>
          </p:cNvSpPr>
          <p:nvPr>
            <p:ph type="title"/>
          </p:nvPr>
        </p:nvSpPr>
        <p:spPr>
          <a:xfrm>
            <a:off x="838200" y="365125"/>
            <a:ext cx="10515600" cy="864585"/>
          </a:xfrm>
        </p:spPr>
        <p:txBody>
          <a:bodyPr>
            <a:normAutofit fontScale="90000"/>
          </a:bodyPr>
          <a:lstStyle/>
          <a:p>
            <a:pPr algn="ctr"/>
            <a:br>
              <a:rPr lang="fr-BE" dirty="0"/>
            </a:br>
            <a:r>
              <a:rPr lang="fr-BE" dirty="0"/>
              <a:t>Candidater</a:t>
            </a:r>
            <a:br>
              <a:rPr lang="fr-BE" dirty="0"/>
            </a:br>
            <a:endParaRPr lang="fr-BE" dirty="0"/>
          </a:p>
        </p:txBody>
      </p:sp>
      <p:sp>
        <p:nvSpPr>
          <p:cNvPr id="3" name="Sous-titre 2">
            <a:extLst>
              <a:ext uri="{FF2B5EF4-FFF2-40B4-BE49-F238E27FC236}">
                <a16:creationId xmlns:a16="http://schemas.microsoft.com/office/drawing/2014/main" id="{ECD0442F-8A2F-B09A-30EE-F1CC6F79BEFE}"/>
              </a:ext>
            </a:extLst>
          </p:cNvPr>
          <p:cNvSpPr>
            <a:spLocks noGrp="1"/>
          </p:cNvSpPr>
          <p:nvPr>
            <p:ph type="subTitle" idx="4294967295"/>
          </p:nvPr>
        </p:nvSpPr>
        <p:spPr>
          <a:xfrm>
            <a:off x="-1" y="1671145"/>
            <a:ext cx="11487807" cy="4821730"/>
          </a:xfrm>
        </p:spPr>
        <p:txBody>
          <a:bodyPr>
            <a:normAutofit lnSpcReduction="10000"/>
          </a:bodyPr>
          <a:lstStyle/>
          <a:p>
            <a:pPr marL="342900" indent="-342900">
              <a:buFontTx/>
              <a:buChar char="-"/>
            </a:pPr>
            <a:r>
              <a:rPr lang="fr-BE" dirty="0"/>
              <a:t>En janvier, envoyer un mail informel avec votre intention de mobilité</a:t>
            </a:r>
          </a:p>
          <a:p>
            <a:pPr marL="342900" indent="-342900">
              <a:buFontTx/>
              <a:buChar char="-"/>
            </a:pPr>
            <a:r>
              <a:rPr lang="fr-BE" dirty="0"/>
              <a:t>Accéder au portail pendant la période d’ouverture (du </a:t>
            </a:r>
            <a:r>
              <a:rPr lang="fr-BE" dirty="0">
                <a:highlight>
                  <a:srgbClr val="FFFF00"/>
                </a:highlight>
              </a:rPr>
              <a:t>27/01 au 15/02</a:t>
            </a:r>
            <a:r>
              <a:rPr lang="fr-BE" dirty="0"/>
              <a:t>) via le lien </a:t>
            </a:r>
            <a:r>
              <a:rPr lang="fr-BE" dirty="0">
                <a:highlight>
                  <a:srgbClr val="FFFF00"/>
                </a:highlight>
              </a:rPr>
              <a:t>qui sera communiqué en temps utile</a:t>
            </a:r>
          </a:p>
          <a:p>
            <a:pPr marL="342900" indent="-342900">
              <a:buFontTx/>
              <a:buChar char="-"/>
            </a:pPr>
            <a:r>
              <a:rPr lang="fr-BE" dirty="0"/>
              <a:t>Compléter le formulaire de candidature et télécharger les documents demandés</a:t>
            </a:r>
          </a:p>
          <a:p>
            <a:pPr marL="342900" indent="-342900">
              <a:buFontTx/>
              <a:buChar char="-"/>
            </a:pPr>
            <a:r>
              <a:rPr lang="fr-BE" dirty="0"/>
              <a:t>A la clôture de la période de soumission, les candidatures sont analysées par la responsable académique facultaire, Madame </a:t>
            </a:r>
            <a:r>
              <a:rPr lang="fr-BE" dirty="0" err="1"/>
              <a:t>Cebolla</a:t>
            </a:r>
            <a:r>
              <a:rPr lang="fr-BE" dirty="0"/>
              <a:t>, sur base des notes de l’étudiant.</a:t>
            </a:r>
          </a:p>
          <a:p>
            <a:pPr marL="342900" indent="-342900">
              <a:buFontTx/>
              <a:buChar char="-"/>
            </a:pPr>
            <a:r>
              <a:rPr lang="fr-BE" dirty="0"/>
              <a:t>L’étudiant est averti de sa sélection par un </a:t>
            </a:r>
            <a:r>
              <a:rPr lang="fr-BE" b="1" dirty="0"/>
              <a:t>message individuel de la responsable académique facultaire </a:t>
            </a:r>
            <a:r>
              <a:rPr lang="fr-BE" dirty="0"/>
              <a:t>(il arrive qu’un message automatique soit envoyé par le système – veuillez ne pas en tenir compte)</a:t>
            </a:r>
          </a:p>
        </p:txBody>
      </p:sp>
    </p:spTree>
    <p:extLst>
      <p:ext uri="{BB962C8B-B14F-4D97-AF65-F5344CB8AC3E}">
        <p14:creationId xmlns:p14="http://schemas.microsoft.com/office/powerpoint/2010/main" val="4151361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0AC67915-7434-0780-28D7-C44A50B08984}"/>
              </a:ext>
            </a:extLst>
          </p:cNvPr>
          <p:cNvSpPr txBox="1"/>
          <p:nvPr/>
        </p:nvSpPr>
        <p:spPr>
          <a:xfrm>
            <a:off x="496711" y="1419969"/>
            <a:ext cx="10769600" cy="4801314"/>
          </a:xfrm>
          <a:prstGeom prst="rect">
            <a:avLst/>
          </a:prstGeom>
          <a:noFill/>
        </p:spPr>
        <p:txBody>
          <a:bodyPr wrap="square" rtlCol="0">
            <a:spAutoFit/>
          </a:bodyPr>
          <a:lstStyle/>
          <a:p>
            <a:endParaRPr lang="fr-BE" dirty="0"/>
          </a:p>
          <a:p>
            <a:r>
              <a:rPr lang="fr-BE" b="0" i="0" dirty="0">
                <a:solidFill>
                  <a:srgbClr val="040404"/>
                </a:solidFill>
                <a:effectLst/>
                <a:latin typeface="opensans"/>
              </a:rPr>
              <a:t>Les Programmes Intensifs Hybrides (appelés communément "</a:t>
            </a:r>
            <a:r>
              <a:rPr lang="fr-BE" b="1" i="0" dirty="0">
                <a:solidFill>
                  <a:srgbClr val="040404"/>
                </a:solidFill>
                <a:effectLst/>
                <a:latin typeface="fira_sans"/>
              </a:rPr>
              <a:t>BIP</a:t>
            </a:r>
            <a:r>
              <a:rPr lang="fr-BE" b="0" i="0" dirty="0">
                <a:solidFill>
                  <a:srgbClr val="040404"/>
                </a:solidFill>
                <a:effectLst/>
                <a:latin typeface="opensans"/>
              </a:rPr>
              <a:t>" pour Blended Intensive Programmes) sont une nouvelle opportunité de mobilité proposée par la Commission Européenne au sein du programme Erasmus+ 2021-27. </a:t>
            </a:r>
            <a:r>
              <a:rPr lang="fr-BE" b="1" i="0" dirty="0">
                <a:solidFill>
                  <a:srgbClr val="040404"/>
                </a:solidFill>
                <a:effectLst/>
                <a:latin typeface="opensans"/>
              </a:rPr>
              <a:t>Il s'agit de cours uniques </a:t>
            </a:r>
            <a:r>
              <a:rPr lang="fr-BE" b="0" i="0" dirty="0">
                <a:solidFill>
                  <a:srgbClr val="040404"/>
                </a:solidFill>
                <a:effectLst/>
                <a:latin typeface="opensans"/>
              </a:rPr>
              <a:t>d'un minimum de 3 ECTS et maximum 6 ECTS, </a:t>
            </a:r>
            <a:r>
              <a:rPr lang="fr-BE" b="1" i="0" dirty="0">
                <a:solidFill>
                  <a:srgbClr val="040404"/>
                </a:solidFill>
                <a:effectLst/>
                <a:latin typeface="opensans"/>
              </a:rPr>
              <a:t>constitués d'une période de cours à distance et d'une semaine (minimum) de mobilité à l'étranger</a:t>
            </a:r>
            <a:r>
              <a:rPr lang="fr-BE" b="0" i="0" dirty="0">
                <a:solidFill>
                  <a:srgbClr val="040404"/>
                </a:solidFill>
                <a:effectLst/>
                <a:latin typeface="opensans"/>
              </a:rPr>
              <a:t>. C'est l'occasion pour tout étudiant à partir du BA1 de profiter d'un</a:t>
            </a:r>
            <a:r>
              <a:rPr lang="fr-BE" b="1" i="0" dirty="0">
                <a:solidFill>
                  <a:srgbClr val="040404"/>
                </a:solidFill>
                <a:effectLst/>
                <a:latin typeface="opensans"/>
              </a:rPr>
              <a:t> séjour court à l'étranger</a:t>
            </a:r>
            <a:r>
              <a:rPr lang="fr-BE" b="0" i="0" dirty="0">
                <a:solidFill>
                  <a:srgbClr val="040404"/>
                </a:solidFill>
                <a:effectLst/>
                <a:latin typeface="opensans"/>
              </a:rPr>
              <a:t>, financé par le programme Erasmus+, et d'élargir sa formation en participant à des cours originaux suivis par des étudiants issus de plusieurs universités. Ils sont organisés à divers moments dans l'année, souvent hors des périodes de cours habituelles.</a:t>
            </a:r>
            <a:br>
              <a:rPr lang="fr-BE" dirty="0"/>
            </a:br>
            <a:br>
              <a:rPr lang="fr-BE" dirty="0"/>
            </a:br>
            <a:r>
              <a:rPr lang="fr-BE" b="0" i="0" dirty="0">
                <a:solidFill>
                  <a:srgbClr val="040404"/>
                </a:solidFill>
                <a:effectLst/>
                <a:latin typeface="opensans"/>
              </a:rPr>
              <a:t>La participation à un BIP est cependant toujours soumise à l'aval de la faculté et implique une reconnaissance académique. Selon les cas particuliers, les BIP peuvent être soit intégrés au PAE de 60 ECTS, soit ajoutés en supplément des 60 ECTS, comptant ou non dans la moyenne annuelle. Les procédures de candidature à un BIP varient selon les cas.</a:t>
            </a:r>
          </a:p>
          <a:p>
            <a:endParaRPr lang="fr-BE" dirty="0">
              <a:solidFill>
                <a:srgbClr val="040404"/>
              </a:solidFill>
              <a:latin typeface="opensans"/>
            </a:endParaRPr>
          </a:p>
          <a:p>
            <a:r>
              <a:rPr lang="fr-BE" dirty="0">
                <a:solidFill>
                  <a:srgbClr val="040404"/>
                </a:solidFill>
                <a:latin typeface="opensans"/>
              </a:rPr>
              <a:t>A la FSM, le BIP sera uniquement reconnu en tant que </a:t>
            </a:r>
            <a:r>
              <a:rPr lang="fr-BE" b="1" dirty="0">
                <a:solidFill>
                  <a:srgbClr val="FF0000"/>
                </a:solidFill>
                <a:latin typeface="opensans"/>
              </a:rPr>
              <a:t>crédit supplémentaire gratuit avec pondération à </a:t>
            </a:r>
            <a:r>
              <a:rPr lang="fr-BE" b="1" dirty="0" err="1">
                <a:solidFill>
                  <a:srgbClr val="FF0000"/>
                </a:solidFill>
                <a:latin typeface="opensans"/>
              </a:rPr>
              <a:t>Zero</a:t>
            </a:r>
            <a:r>
              <a:rPr lang="fr-BE" dirty="0">
                <a:solidFill>
                  <a:srgbClr val="040404"/>
                </a:solidFill>
                <a:latin typeface="opensans"/>
              </a:rPr>
              <a:t>.</a:t>
            </a:r>
            <a:endParaRPr lang="fr-BE" dirty="0"/>
          </a:p>
          <a:p>
            <a:endParaRPr lang="fr-BE" dirty="0"/>
          </a:p>
          <a:p>
            <a:r>
              <a:rPr lang="fr-BE" dirty="0"/>
              <a:t>Plus d’info : </a:t>
            </a:r>
            <a:r>
              <a:rPr lang="fr-BE" dirty="0">
                <a:hlinkClick r:id="rId2"/>
              </a:rPr>
              <a:t>Les BIP - Programmes Intensifs Hybrides - ULB</a:t>
            </a:r>
            <a:endParaRPr lang="fr-BE" dirty="0"/>
          </a:p>
        </p:txBody>
      </p:sp>
    </p:spTree>
    <p:extLst>
      <p:ext uri="{BB962C8B-B14F-4D97-AF65-F5344CB8AC3E}">
        <p14:creationId xmlns:p14="http://schemas.microsoft.com/office/powerpoint/2010/main" val="327537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543118-8714-44FB-9F92-743D862A7164}"/>
              </a:ext>
            </a:extLst>
          </p:cNvPr>
          <p:cNvSpPr txBox="1"/>
          <p:nvPr/>
        </p:nvSpPr>
        <p:spPr>
          <a:xfrm>
            <a:off x="5101722" y="2661220"/>
            <a:ext cx="1656992" cy="707886"/>
          </a:xfrm>
          <a:prstGeom prst="rect">
            <a:avLst/>
          </a:prstGeom>
          <a:noFill/>
        </p:spPr>
        <p:txBody>
          <a:bodyPr wrap="none" rtlCol="0">
            <a:spAutoFit/>
          </a:bodyPr>
          <a:lstStyle/>
          <a:p>
            <a:r>
              <a:rPr lang="fr-BE" sz="4000" b="1" dirty="0"/>
              <a:t>Merci, </a:t>
            </a:r>
          </a:p>
        </p:txBody>
      </p:sp>
      <p:sp>
        <p:nvSpPr>
          <p:cNvPr id="3" name="Rectangle 2"/>
          <p:cNvSpPr/>
          <p:nvPr/>
        </p:nvSpPr>
        <p:spPr>
          <a:xfrm>
            <a:off x="949234" y="4961598"/>
            <a:ext cx="8351519" cy="923330"/>
          </a:xfrm>
          <a:prstGeom prst="rect">
            <a:avLst/>
          </a:prstGeom>
        </p:spPr>
        <p:txBody>
          <a:bodyPr wrap="square">
            <a:spAutoFit/>
          </a:bodyPr>
          <a:lstStyle/>
          <a:p>
            <a:r>
              <a:rPr lang="fr-BE" dirty="0"/>
              <a:t>Cette présentation se trouvera sur le site FSM/Etudes/mobilité internationale : </a:t>
            </a:r>
            <a:r>
              <a:rPr lang="fr-BE" dirty="0">
                <a:hlinkClick r:id="rId2"/>
              </a:rPr>
              <a:t>https://fsm.ulb.be/fr/etudes/mobilite-internationale-erasmus</a:t>
            </a:r>
            <a:endParaRPr lang="fr-BE" dirty="0"/>
          </a:p>
          <a:p>
            <a:endParaRPr lang="fr-BE" dirty="0"/>
          </a:p>
        </p:txBody>
      </p:sp>
    </p:spTree>
    <p:extLst>
      <p:ext uri="{BB962C8B-B14F-4D97-AF65-F5344CB8AC3E}">
        <p14:creationId xmlns:p14="http://schemas.microsoft.com/office/powerpoint/2010/main" val="356765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0416D3-7630-419F-93DC-3A7DE69AD4D1}"/>
              </a:ext>
            </a:extLst>
          </p:cNvPr>
          <p:cNvSpPr txBox="1"/>
          <p:nvPr/>
        </p:nvSpPr>
        <p:spPr>
          <a:xfrm>
            <a:off x="3793052" y="1506250"/>
            <a:ext cx="5336771" cy="1384995"/>
          </a:xfrm>
          <a:prstGeom prst="rect">
            <a:avLst/>
          </a:prstGeom>
          <a:noFill/>
        </p:spPr>
        <p:txBody>
          <a:bodyPr wrap="square" rtlCol="0">
            <a:spAutoFit/>
          </a:bodyPr>
          <a:lstStyle/>
          <a:p>
            <a:pPr algn="ctr"/>
            <a:r>
              <a:rPr lang="fr-BE" sz="2800" b="1" dirty="0"/>
              <a:t>Réunion d’information FSM </a:t>
            </a:r>
          </a:p>
          <a:p>
            <a:pPr algn="ctr"/>
            <a:endParaRPr lang="fr-BE" sz="2800" b="1" dirty="0"/>
          </a:p>
          <a:p>
            <a:pPr algn="ctr"/>
            <a:r>
              <a:rPr lang="fr-BE" sz="2800" b="1" dirty="0"/>
              <a:t>Le 15 novembre 2023 – Via Teams</a:t>
            </a:r>
            <a:endParaRPr lang="fr-BE" sz="2800" b="1" dirty="0">
              <a:solidFill>
                <a:srgbClr val="FF0000"/>
              </a:solidFill>
            </a:endParaRPr>
          </a:p>
        </p:txBody>
      </p:sp>
      <p:sp>
        <p:nvSpPr>
          <p:cNvPr id="3" name="ZoneTexte 2">
            <a:extLst>
              <a:ext uri="{FF2B5EF4-FFF2-40B4-BE49-F238E27FC236}">
                <a16:creationId xmlns:a16="http://schemas.microsoft.com/office/drawing/2014/main" id="{74056B5E-DED0-4046-99FC-35FBAC313E7B}"/>
              </a:ext>
            </a:extLst>
          </p:cNvPr>
          <p:cNvSpPr txBox="1"/>
          <p:nvPr/>
        </p:nvSpPr>
        <p:spPr>
          <a:xfrm>
            <a:off x="3729841" y="5323708"/>
            <a:ext cx="5350626" cy="923330"/>
          </a:xfrm>
          <a:prstGeom prst="rect">
            <a:avLst/>
          </a:prstGeom>
          <a:noFill/>
        </p:spPr>
        <p:txBody>
          <a:bodyPr wrap="square" rtlCol="0">
            <a:spAutoFit/>
          </a:bodyPr>
          <a:lstStyle/>
          <a:p>
            <a:pPr algn="ctr"/>
            <a:r>
              <a:rPr lang="fr-BE" dirty="0"/>
              <a:t>Cette présentation se trouvera sur le site FSM  </a:t>
            </a:r>
          </a:p>
          <a:p>
            <a:pPr algn="ctr"/>
            <a:r>
              <a:rPr lang="fr-BE" dirty="0"/>
              <a:t>(études - mobilité internationale) </a:t>
            </a:r>
          </a:p>
          <a:p>
            <a:pPr algn="ctr"/>
            <a:r>
              <a:rPr lang="fr-BE" dirty="0"/>
              <a:t>et sur l’intranet </a:t>
            </a:r>
            <a:r>
              <a:rPr lang="fr-BE" dirty="0">
                <a:hlinkClick r:id="rId2"/>
              </a:rPr>
              <a:t>https://fsm.ulb.be</a:t>
            </a:r>
            <a:r>
              <a:rPr lang="fr-BE" dirty="0"/>
              <a:t> </a:t>
            </a:r>
            <a:endParaRPr lang="fr-FR" dirty="0"/>
          </a:p>
        </p:txBody>
      </p:sp>
      <p:sp>
        <p:nvSpPr>
          <p:cNvPr id="5" name="ZoneTexte 4">
            <a:extLst>
              <a:ext uri="{FF2B5EF4-FFF2-40B4-BE49-F238E27FC236}">
                <a16:creationId xmlns:a16="http://schemas.microsoft.com/office/drawing/2014/main" id="{B840FB49-C5A2-37B1-8F5A-BC9C1A4895DE}"/>
              </a:ext>
            </a:extLst>
          </p:cNvPr>
          <p:cNvSpPr txBox="1"/>
          <p:nvPr/>
        </p:nvSpPr>
        <p:spPr>
          <a:xfrm>
            <a:off x="690567" y="3507312"/>
            <a:ext cx="10608053" cy="923330"/>
          </a:xfrm>
          <a:prstGeom prst="rect">
            <a:avLst/>
          </a:prstGeom>
          <a:noFill/>
        </p:spPr>
        <p:txBody>
          <a:bodyPr wrap="square">
            <a:spAutoFit/>
          </a:bodyPr>
          <a:lstStyle/>
          <a:p>
            <a:r>
              <a:rPr lang="fr-BE" sz="1800" dirty="0">
                <a:effectLst/>
                <a:latin typeface="Calibri" panose="020F0502020204030204" pitchFamily="34" charset="0"/>
                <a:ea typeface="Calibri" panose="020F0502020204030204" pitchFamily="34" charset="0"/>
              </a:rPr>
              <a:t>Enregistrement de la séance : </a:t>
            </a:r>
            <a:r>
              <a:rPr lang="fr-BE" sz="1800" dirty="0">
                <a:effectLst/>
                <a:latin typeface="Calibri" panose="020F0502020204030204" pitchFamily="34" charset="0"/>
                <a:ea typeface="Calibri" panose="020F0502020204030204" pitchFamily="34" charset="0"/>
                <a:hlinkClick r:id="rId3"/>
              </a:rPr>
              <a:t>https://universitelibrebruxelles-my.sharepoint.com/:v:/g/personal/anne_moncousin_ulb_be/Ee8fcFHHCCxNt9qODYiiOD0BoPh0TnvFTEuWMKnUjcvcxg</a:t>
            </a:r>
            <a:endParaRPr lang="fr-B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6375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générales</a:t>
            </a:r>
            <a:r>
              <a:rPr lang="en-US" sz="2800" b="1" i="1" dirty="0">
                <a:latin typeface="Comic Sans MS" panose="030F0702030302020204" pitchFamily="66" charset="0"/>
              </a:rPr>
              <a:t> – Site www.ulb.be</a:t>
            </a:r>
            <a:endParaRPr lang="fr-FR" sz="2800" b="1" i="1" dirty="0">
              <a:latin typeface="Comic Sans MS" panose="030F0702030302020204" pitchFamily="66" charset="0"/>
            </a:endParaRPr>
          </a:p>
        </p:txBody>
      </p:sp>
      <p:sp>
        <p:nvSpPr>
          <p:cNvPr id="3" name="Rectangle 2"/>
          <p:cNvSpPr/>
          <p:nvPr/>
        </p:nvSpPr>
        <p:spPr>
          <a:xfrm>
            <a:off x="370247" y="1166927"/>
            <a:ext cx="4570706" cy="461665"/>
          </a:xfrm>
          <a:prstGeom prst="rect">
            <a:avLst/>
          </a:prstGeom>
        </p:spPr>
        <p:txBody>
          <a:bodyPr wrap="square">
            <a:spAutoFit/>
          </a:bodyPr>
          <a:lstStyle/>
          <a:p>
            <a:r>
              <a:rPr lang="fr-FR" sz="2400" b="1" dirty="0">
                <a:solidFill>
                  <a:srgbClr val="C00000"/>
                </a:solidFill>
              </a:rPr>
              <a:t>Site ULB : </a:t>
            </a:r>
            <a:r>
              <a:rPr lang="fr-BE" dirty="0">
                <a:hlinkClick r:id="rId2"/>
              </a:rPr>
              <a:t>Partir ou venir en échange - ULB</a:t>
            </a:r>
            <a:endParaRPr lang="fr-FR" dirty="0"/>
          </a:p>
        </p:txBody>
      </p:sp>
      <p:pic>
        <p:nvPicPr>
          <p:cNvPr id="8" name="Image 7"/>
          <p:cNvPicPr>
            <a:picLocks noChangeAspect="1"/>
          </p:cNvPicPr>
          <p:nvPr/>
        </p:nvPicPr>
        <p:blipFill>
          <a:blip r:embed="rId3"/>
          <a:stretch>
            <a:fillRect/>
          </a:stretch>
        </p:blipFill>
        <p:spPr>
          <a:xfrm>
            <a:off x="91605" y="1808355"/>
            <a:ext cx="2563995" cy="2555362"/>
          </a:xfrm>
          <a:prstGeom prst="rect">
            <a:avLst/>
          </a:prstGeom>
        </p:spPr>
      </p:pic>
      <p:pic>
        <p:nvPicPr>
          <p:cNvPr id="6" name="Image 5">
            <a:extLst>
              <a:ext uri="{FF2B5EF4-FFF2-40B4-BE49-F238E27FC236}">
                <a16:creationId xmlns:a16="http://schemas.microsoft.com/office/drawing/2014/main" id="{D2F809FA-8824-50BC-46F5-A7E9F5F9D9E0}"/>
              </a:ext>
            </a:extLst>
          </p:cNvPr>
          <p:cNvPicPr>
            <a:picLocks noChangeAspect="1"/>
          </p:cNvPicPr>
          <p:nvPr/>
        </p:nvPicPr>
        <p:blipFill>
          <a:blip r:embed="rId4"/>
          <a:stretch>
            <a:fillRect/>
          </a:stretch>
        </p:blipFill>
        <p:spPr>
          <a:xfrm>
            <a:off x="2482464" y="1883551"/>
            <a:ext cx="9513981" cy="4794744"/>
          </a:xfrm>
          <a:prstGeom prst="rect">
            <a:avLst/>
          </a:prstGeom>
        </p:spPr>
      </p:pic>
    </p:spTree>
    <p:extLst>
      <p:ext uri="{BB962C8B-B14F-4D97-AF65-F5344CB8AC3E}">
        <p14:creationId xmlns:p14="http://schemas.microsoft.com/office/powerpoint/2010/main" val="138268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endParaRPr lang="fr-FR" sz="2800" b="1" i="1" dirty="0">
              <a:latin typeface="Comic Sans MS" panose="030F0702030302020204" pitchFamily="66" charset="0"/>
            </a:endParaRPr>
          </a:p>
        </p:txBody>
      </p:sp>
      <p:sp>
        <p:nvSpPr>
          <p:cNvPr id="5" name="Rectangle 4"/>
          <p:cNvSpPr/>
          <p:nvPr/>
        </p:nvSpPr>
        <p:spPr>
          <a:xfrm>
            <a:off x="1234440" y="1707982"/>
            <a:ext cx="10223938" cy="5115246"/>
          </a:xfrm>
          <a:prstGeom prst="rect">
            <a:avLst/>
          </a:prstGeom>
          <a:noFill/>
        </p:spPr>
        <p:txBody>
          <a:bodyPr wrap="square">
            <a:spAutoFit/>
          </a:bodyPr>
          <a:lstStyle/>
          <a:p>
            <a:pPr>
              <a:lnSpc>
                <a:spcPct val="80000"/>
              </a:lnSpc>
            </a:pPr>
            <a:r>
              <a:rPr lang="fr-BE" sz="2200" b="1" dirty="0"/>
              <a:t>F.S.M. vers les destinations « proposées »:</a:t>
            </a:r>
          </a:p>
          <a:p>
            <a:pPr>
              <a:lnSpc>
                <a:spcPct val="80000"/>
              </a:lnSpc>
            </a:pPr>
            <a:endParaRPr lang="fr-BE" sz="2200" b="1" dirty="0"/>
          </a:p>
          <a:p>
            <a:pPr>
              <a:lnSpc>
                <a:spcPct val="80000"/>
              </a:lnSpc>
            </a:pPr>
            <a:r>
              <a:rPr lang="fr-BE" sz="2200" b="1" dirty="0"/>
              <a:t>Partir en Erasmus (minimum 3 mois, SMS) ou hors Erasmus (minimum 1 mois)</a:t>
            </a:r>
          </a:p>
          <a:p>
            <a:pPr lvl="1">
              <a:lnSpc>
                <a:spcPct val="80000"/>
              </a:lnSpc>
            </a:pPr>
            <a:r>
              <a:rPr lang="fr-BE" sz="2000" dirty="0"/>
              <a:t>Sur base d’une convention bilatérale </a:t>
            </a:r>
          </a:p>
          <a:p>
            <a:pPr marL="393700" lvl="1" indent="0">
              <a:lnSpc>
                <a:spcPct val="80000"/>
              </a:lnSpc>
              <a:buNone/>
            </a:pPr>
            <a:endParaRPr lang="fr-BE" sz="2000" dirty="0"/>
          </a:p>
          <a:p>
            <a:pPr>
              <a:lnSpc>
                <a:spcPct val="80000"/>
              </a:lnSpc>
            </a:pPr>
            <a:r>
              <a:rPr lang="fr-BE" sz="2200" b="1" dirty="0"/>
              <a:t>Quand partir?</a:t>
            </a:r>
          </a:p>
          <a:p>
            <a:pPr lvl="1">
              <a:lnSpc>
                <a:spcPct val="80000"/>
              </a:lnSpc>
            </a:pPr>
            <a:r>
              <a:rPr lang="fr-BE" sz="2000" dirty="0"/>
              <a:t>Kinésithérapie: 2</a:t>
            </a:r>
            <a:r>
              <a:rPr lang="fr-BE" sz="2000" baseline="30000" dirty="0"/>
              <a:t>ème</a:t>
            </a:r>
            <a:r>
              <a:rPr lang="fr-BE" sz="2000" dirty="0"/>
              <a:t> semestre MA1 (stages/cours)</a:t>
            </a:r>
          </a:p>
          <a:p>
            <a:pPr lvl="1">
              <a:lnSpc>
                <a:spcPct val="80000"/>
              </a:lnSpc>
            </a:pPr>
            <a:r>
              <a:rPr lang="fr-BE" sz="2000" dirty="0"/>
              <a:t>Education Physique: 2</a:t>
            </a:r>
            <a:r>
              <a:rPr lang="fr-BE" sz="2000" baseline="30000" dirty="0"/>
              <a:t>ème</a:t>
            </a:r>
            <a:r>
              <a:rPr lang="fr-BE" sz="2000" dirty="0"/>
              <a:t> semestre MA2 (cours)</a:t>
            </a:r>
          </a:p>
          <a:p>
            <a:pPr lvl="1">
              <a:lnSpc>
                <a:spcPct val="80000"/>
              </a:lnSpc>
            </a:pPr>
            <a:endParaRPr lang="fr-BE" sz="2000" dirty="0"/>
          </a:p>
          <a:p>
            <a:pPr>
              <a:lnSpc>
                <a:spcPct val="80000"/>
              </a:lnSpc>
            </a:pPr>
            <a:endParaRPr lang="fr-BE" sz="2200" b="1" dirty="0">
              <a:solidFill>
                <a:srgbClr val="FF0000"/>
              </a:solidFill>
            </a:endParaRPr>
          </a:p>
          <a:p>
            <a:pPr>
              <a:lnSpc>
                <a:spcPct val="80000"/>
              </a:lnSpc>
            </a:pPr>
            <a:r>
              <a:rPr lang="fr-BE" sz="2200" b="1" dirty="0">
                <a:solidFill>
                  <a:srgbClr val="FF0000"/>
                </a:solidFill>
              </a:rPr>
              <a:t>S’inscrire par le formulaire en ligne accessible via le portail mobilité FSM ouvert uniquement entre le </a:t>
            </a:r>
            <a:r>
              <a:rPr lang="fr-BE" sz="2200" b="1" u="sng" dirty="0">
                <a:solidFill>
                  <a:srgbClr val="FF0000"/>
                </a:solidFill>
              </a:rPr>
              <a:t>27 janvier et le 15 février 2024</a:t>
            </a:r>
          </a:p>
          <a:p>
            <a:pPr>
              <a:lnSpc>
                <a:spcPct val="80000"/>
              </a:lnSpc>
            </a:pPr>
            <a:endParaRPr lang="fr-BE" sz="2200" b="1" dirty="0">
              <a:solidFill>
                <a:srgbClr val="FF0000"/>
              </a:solidFill>
            </a:endParaRPr>
          </a:p>
          <a:p>
            <a:pPr>
              <a:lnSpc>
                <a:spcPct val="80000"/>
              </a:lnSpc>
            </a:pPr>
            <a:endParaRPr lang="fr-BE" sz="2200" b="1" dirty="0">
              <a:solidFill>
                <a:srgbClr val="FF0000"/>
              </a:solidFill>
            </a:endParaRPr>
          </a:p>
          <a:p>
            <a:pPr>
              <a:lnSpc>
                <a:spcPct val="80000"/>
              </a:lnSpc>
            </a:pPr>
            <a:endParaRPr lang="fr-BE" sz="2200" b="1" dirty="0"/>
          </a:p>
          <a:p>
            <a:pPr>
              <a:lnSpc>
                <a:spcPct val="80000"/>
              </a:lnSpc>
            </a:pPr>
            <a:r>
              <a:rPr lang="fr-BE" sz="2200" b="1" dirty="0"/>
              <a:t>Joindre une lettre de motivation.</a:t>
            </a:r>
          </a:p>
          <a:p>
            <a:pPr>
              <a:lnSpc>
                <a:spcPct val="80000"/>
              </a:lnSpc>
            </a:pPr>
            <a:r>
              <a:rPr lang="fr-BE" sz="2200" b="1" dirty="0"/>
              <a:t> </a:t>
            </a:r>
          </a:p>
          <a:p>
            <a:pPr>
              <a:lnSpc>
                <a:spcPct val="80000"/>
              </a:lnSpc>
            </a:pPr>
            <a:endParaRPr lang="fr-BE" sz="2200" dirty="0"/>
          </a:p>
          <a:p>
            <a:pPr>
              <a:lnSpc>
                <a:spcPct val="80000"/>
              </a:lnSpc>
            </a:pPr>
            <a:endParaRPr lang="fr-BE" sz="2200" dirty="0"/>
          </a:p>
        </p:txBody>
      </p:sp>
    </p:spTree>
    <p:extLst>
      <p:ext uri="{BB962C8B-B14F-4D97-AF65-F5344CB8AC3E}">
        <p14:creationId xmlns:p14="http://schemas.microsoft.com/office/powerpoint/2010/main" val="265931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463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Nouveau programme de </a:t>
            </a:r>
            <a:r>
              <a:rPr lang="en-US" sz="2800" b="1" i="1" dirty="0" err="1">
                <a:latin typeface="Comic Sans MS" panose="030F0702030302020204" pitchFamily="66" charset="0"/>
              </a:rPr>
              <a:t>gestion</a:t>
            </a:r>
            <a:r>
              <a:rPr lang="en-US" sz="2800" b="1" i="1" dirty="0">
                <a:latin typeface="Comic Sans MS" panose="030F0702030302020204" pitchFamily="66" charset="0"/>
              </a:rPr>
              <a:t> des Erasmus</a:t>
            </a:r>
            <a:endParaRPr lang="fr-FR" sz="2800" b="1" i="1" dirty="0">
              <a:latin typeface="Comic Sans MS" panose="030F0702030302020204" pitchFamily="66" charset="0"/>
            </a:endParaRPr>
          </a:p>
        </p:txBody>
      </p:sp>
      <p:pic>
        <p:nvPicPr>
          <p:cNvPr id="5" name="Image 4">
            <a:extLst>
              <a:ext uri="{FF2B5EF4-FFF2-40B4-BE49-F238E27FC236}">
                <a16:creationId xmlns:a16="http://schemas.microsoft.com/office/drawing/2014/main" id="{7B989F1A-7061-0EA2-F95F-934471D25D08}"/>
              </a:ext>
            </a:extLst>
          </p:cNvPr>
          <p:cNvPicPr>
            <a:picLocks noChangeAspect="1"/>
          </p:cNvPicPr>
          <p:nvPr/>
        </p:nvPicPr>
        <p:blipFill>
          <a:blip r:embed="rId2"/>
          <a:stretch>
            <a:fillRect/>
          </a:stretch>
        </p:blipFill>
        <p:spPr>
          <a:xfrm>
            <a:off x="0" y="2225645"/>
            <a:ext cx="12192000" cy="4054888"/>
          </a:xfrm>
          <a:prstGeom prst="rect">
            <a:avLst/>
          </a:prstGeom>
        </p:spPr>
      </p:pic>
      <p:sp>
        <p:nvSpPr>
          <p:cNvPr id="6" name="ZoneTexte 5">
            <a:extLst>
              <a:ext uri="{FF2B5EF4-FFF2-40B4-BE49-F238E27FC236}">
                <a16:creationId xmlns:a16="http://schemas.microsoft.com/office/drawing/2014/main" id="{BB31D84B-85EA-6687-734A-0B0BBA5DC095}"/>
              </a:ext>
            </a:extLst>
          </p:cNvPr>
          <p:cNvSpPr txBox="1"/>
          <p:nvPr/>
        </p:nvSpPr>
        <p:spPr>
          <a:xfrm>
            <a:off x="349955" y="1524000"/>
            <a:ext cx="3279680" cy="461665"/>
          </a:xfrm>
          <a:prstGeom prst="rect">
            <a:avLst/>
          </a:prstGeom>
          <a:noFill/>
        </p:spPr>
        <p:txBody>
          <a:bodyPr wrap="none" rtlCol="0">
            <a:spAutoFit/>
          </a:bodyPr>
          <a:lstStyle/>
          <a:p>
            <a:r>
              <a:rPr lang="fr-BE" sz="2400" b="1" dirty="0">
                <a:solidFill>
                  <a:srgbClr val="C00000"/>
                </a:solidFill>
              </a:rPr>
              <a:t>Site ULB : </a:t>
            </a:r>
            <a:r>
              <a:rPr lang="fr-BE" dirty="0">
                <a:hlinkClick r:id="rId3"/>
              </a:rPr>
              <a:t>Se renseigner - ULB</a:t>
            </a:r>
            <a:endParaRPr lang="fr-BE" b="1" dirty="0">
              <a:solidFill>
                <a:srgbClr val="C00000"/>
              </a:solidFill>
            </a:endParaRPr>
          </a:p>
        </p:txBody>
      </p:sp>
    </p:spTree>
    <p:extLst>
      <p:ext uri="{BB962C8B-B14F-4D97-AF65-F5344CB8AC3E}">
        <p14:creationId xmlns:p14="http://schemas.microsoft.com/office/powerpoint/2010/main" val="215630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AADB35E-D10E-4834-9A2C-24D9A5A768A1}"/>
              </a:ext>
            </a:extLst>
          </p:cNvPr>
          <p:cNvSpPr txBox="1"/>
          <p:nvPr/>
        </p:nvSpPr>
        <p:spPr>
          <a:xfrm>
            <a:off x="2933700" y="314326"/>
            <a:ext cx="7086600" cy="523875"/>
          </a:xfrm>
          <a:prstGeom prst="rect">
            <a:avLst/>
          </a:prstGeom>
          <a:noFill/>
        </p:spPr>
        <p:txBody>
          <a:bodyPr>
            <a:spAutoFit/>
          </a:bodyPr>
          <a:lstStyle/>
          <a:p>
            <a:pPr eaLnBrk="0" fontAlgn="base" hangingPunct="0">
              <a:spcBef>
                <a:spcPct val="0"/>
              </a:spcBef>
              <a:spcAft>
                <a:spcPct val="0"/>
              </a:spcAft>
              <a:defRPr/>
            </a:pPr>
            <a:r>
              <a:rPr lang="fr-BE" sz="2800" b="1" dirty="0">
                <a:solidFill>
                  <a:prstClr val="black"/>
                </a:solidFill>
                <a:effectLst>
                  <a:outerShdw blurRad="38100" dist="38100" dir="2700000" algn="tl">
                    <a:srgbClr val="000000">
                      <a:alpha val="43137"/>
                    </a:srgbClr>
                  </a:outerShdw>
                </a:effectLst>
                <a:latin typeface="MetaBold-Roman"/>
                <a:cs typeface="Arial" panose="020B0604020202020204" pitchFamily="34" charset="0"/>
              </a:rPr>
              <a:t>Stages Erasmus+</a:t>
            </a:r>
          </a:p>
        </p:txBody>
      </p:sp>
      <p:graphicFrame>
        <p:nvGraphicFramePr>
          <p:cNvPr id="13" name="Diagramme 12">
            <a:extLst>
              <a:ext uri="{FF2B5EF4-FFF2-40B4-BE49-F238E27FC236}">
                <a16:creationId xmlns:a16="http://schemas.microsoft.com/office/drawing/2014/main" id="{06D5F9E2-89CB-48FD-B41E-6DE4AF76B19F}"/>
              </a:ext>
            </a:extLst>
          </p:cNvPr>
          <p:cNvGraphicFramePr/>
          <p:nvPr>
            <p:extLst>
              <p:ext uri="{D42A27DB-BD31-4B8C-83A1-F6EECF244321}">
                <p14:modId xmlns:p14="http://schemas.microsoft.com/office/powerpoint/2010/main" val="2271248409"/>
              </p:ext>
            </p:extLst>
          </p:nvPr>
        </p:nvGraphicFramePr>
        <p:xfrm>
          <a:off x="2435782" y="923026"/>
          <a:ext cx="8059690" cy="526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endParaRPr lang="fr-FR" sz="2800" b="1" i="1" dirty="0">
              <a:latin typeface="Comic Sans MS" panose="030F0702030302020204" pitchFamily="66" charset="0"/>
            </a:endParaRPr>
          </a:p>
        </p:txBody>
      </p:sp>
      <p:sp>
        <p:nvSpPr>
          <p:cNvPr id="5" name="ZoneTexte 4"/>
          <p:cNvSpPr txBox="1"/>
          <p:nvPr/>
        </p:nvSpPr>
        <p:spPr>
          <a:xfrm>
            <a:off x="362135" y="5823998"/>
            <a:ext cx="8329396" cy="923330"/>
          </a:xfrm>
          <a:prstGeom prst="rect">
            <a:avLst/>
          </a:prstGeom>
          <a:noFill/>
        </p:spPr>
        <p:txBody>
          <a:bodyPr wrap="none" rtlCol="0">
            <a:spAutoFit/>
          </a:bodyPr>
          <a:lstStyle/>
          <a:p>
            <a:r>
              <a:rPr lang="fr-FR" dirty="0">
                <a:hlinkClick r:id="rId2"/>
              </a:rPr>
              <a:t>https://fsm.ulb.be/fr/intrafsm/stages-erasmus-jeunes-diplomes</a:t>
            </a:r>
            <a:r>
              <a:rPr lang="fr-FR" dirty="0"/>
              <a:t> </a:t>
            </a:r>
          </a:p>
          <a:p>
            <a:r>
              <a:rPr lang="fr-BE" altLang="fr-FR" dirty="0">
                <a:solidFill>
                  <a:prstClr val="black"/>
                </a:solidFill>
                <a:hlinkClick r:id="rId3"/>
              </a:rPr>
              <a:t>https://etudiant.ulb.be/fr/programme-d-echanges/etudiants-outgoing/stages-erasmus</a:t>
            </a:r>
            <a:endParaRPr lang="fr-BE" altLang="fr-FR" dirty="0">
              <a:solidFill>
                <a:prstClr val="black"/>
              </a:solidFill>
            </a:endParaRPr>
          </a:p>
          <a:p>
            <a:endParaRPr lang="fr-FR" dirty="0"/>
          </a:p>
        </p:txBody>
      </p:sp>
      <p:sp>
        <p:nvSpPr>
          <p:cNvPr id="6" name="Rectangle 5"/>
          <p:cNvSpPr/>
          <p:nvPr/>
        </p:nvSpPr>
        <p:spPr>
          <a:xfrm>
            <a:off x="187922" y="1099440"/>
            <a:ext cx="11499898" cy="1938992"/>
          </a:xfrm>
          <a:prstGeom prst="rect">
            <a:avLst/>
          </a:prstGeom>
        </p:spPr>
        <p:txBody>
          <a:bodyPr wrap="square">
            <a:spAutoFit/>
          </a:bodyPr>
          <a:lstStyle/>
          <a:p>
            <a:pPr algn="just"/>
            <a:r>
              <a:rPr lang="fr-BE" sz="2400" dirty="0"/>
              <a:t>Permet aux étudiants de l’ULB de bénéficier d’un financement Erasmus+ pour un stage réalisé dans la zone Erasmus lors de l’année suivant leur diplomation. </a:t>
            </a:r>
          </a:p>
          <a:p>
            <a:pPr marL="342900" indent="-342900" algn="just">
              <a:buFont typeface="Arial" panose="020B0604020202020204" pitchFamily="34" charset="0"/>
              <a:buChar char="•"/>
            </a:pPr>
            <a:r>
              <a:rPr lang="fr-BE" sz="2400" dirty="0"/>
              <a:t>Opportunité d’insertion professionnelle </a:t>
            </a:r>
          </a:p>
          <a:p>
            <a:pPr marL="342900" indent="-342900" algn="just">
              <a:buFont typeface="Arial" panose="020B0604020202020204" pitchFamily="34" charset="0"/>
              <a:buChar char="•"/>
            </a:pPr>
            <a:r>
              <a:rPr lang="fr-BE" sz="2400" dirty="0"/>
              <a:t>Opportunité de financement </a:t>
            </a:r>
            <a:r>
              <a:rPr lang="fr-BE" sz="2000" i="1" dirty="0"/>
              <a:t>(A titre indicatif – 520 euros par mois en 2020-21).</a:t>
            </a:r>
          </a:p>
          <a:p>
            <a:pPr marL="342900" indent="-342900" algn="just">
              <a:buFont typeface="Arial" panose="020B0604020202020204" pitchFamily="34" charset="0"/>
              <a:buChar char="•"/>
            </a:pPr>
            <a:r>
              <a:rPr lang="fr-BE" sz="2400" dirty="0"/>
              <a:t>Opportunité de mobilité pour les étudiants n’ayant pas pu partir pendant leur cursus.</a:t>
            </a:r>
          </a:p>
        </p:txBody>
      </p:sp>
      <p:sp>
        <p:nvSpPr>
          <p:cNvPr id="7" name="Rectangle 6"/>
          <p:cNvSpPr/>
          <p:nvPr/>
        </p:nvSpPr>
        <p:spPr>
          <a:xfrm>
            <a:off x="1422580" y="3225903"/>
            <a:ext cx="8000427" cy="2246769"/>
          </a:xfrm>
          <a:prstGeom prst="rect">
            <a:avLst/>
          </a:prstGeom>
        </p:spPr>
        <p:txBody>
          <a:bodyPr wrap="square">
            <a:spAutoFit/>
          </a:bodyPr>
          <a:lstStyle/>
          <a:p>
            <a:r>
              <a:rPr lang="fr-BE" sz="2000" dirty="0"/>
              <a:t>Conditions:</a:t>
            </a:r>
          </a:p>
          <a:p>
            <a:pPr marL="285750" indent="-285750">
              <a:buFont typeface="Arial" panose="020B0604020202020204" pitchFamily="34" charset="0"/>
              <a:buChar char="•"/>
            </a:pPr>
            <a:r>
              <a:rPr lang="fr-BE" sz="2000" dirty="0"/>
              <a:t>Durée du stage : 2 mois minimum, 12 mois maximum  </a:t>
            </a:r>
          </a:p>
          <a:p>
            <a:pPr marL="285750" indent="-285750">
              <a:buFont typeface="Arial" panose="020B0604020202020204" pitchFamily="34" charset="0"/>
              <a:buChar char="•"/>
            </a:pPr>
            <a:r>
              <a:rPr lang="fr-BE" sz="2000" dirty="0"/>
              <a:t>Ne pas avoir dépassé le quota « Erasmus » (12 mois par cycle)  </a:t>
            </a:r>
          </a:p>
          <a:p>
            <a:pPr marL="285750" indent="-285750">
              <a:buFont typeface="Arial" panose="020B0604020202020204" pitchFamily="34" charset="0"/>
              <a:buChar char="•"/>
            </a:pPr>
            <a:r>
              <a:rPr lang="fr-BE" sz="2000" dirty="0"/>
              <a:t>Candidater avant la diplomation  </a:t>
            </a:r>
          </a:p>
          <a:p>
            <a:pPr marL="285750" indent="-285750">
              <a:buFont typeface="Arial" panose="020B0604020202020204" pitchFamily="34" charset="0"/>
              <a:buChar char="•"/>
            </a:pPr>
            <a:r>
              <a:rPr lang="fr-BE" sz="2000" dirty="0"/>
              <a:t>Trouver un professeur pour encadrer le stage à l’ULB  </a:t>
            </a:r>
          </a:p>
          <a:p>
            <a:pPr marL="285750" indent="-285750">
              <a:buFont typeface="Arial" panose="020B0604020202020204" pitchFamily="34" charset="0"/>
              <a:buChar char="•"/>
            </a:pPr>
            <a:r>
              <a:rPr lang="fr-BE" sz="2000" dirty="0"/>
              <a:t>L’étudiant doit s’assurer lui-même (si son stage dépasse le 30/09 de l’année académique suivante). </a:t>
            </a:r>
          </a:p>
        </p:txBody>
      </p:sp>
    </p:spTree>
    <p:extLst>
      <p:ext uri="{BB962C8B-B14F-4D97-AF65-F5344CB8AC3E}">
        <p14:creationId xmlns:p14="http://schemas.microsoft.com/office/powerpoint/2010/main" val="214676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r>
              <a:rPr lang="en-US" sz="2800" b="1" i="1" dirty="0">
                <a:latin typeface="Comic Sans MS" panose="030F0702030302020204" pitchFamily="66" charset="0"/>
              </a:rPr>
              <a:t> – </a:t>
            </a:r>
            <a:r>
              <a:rPr lang="en-US" sz="2800" b="1" i="1" dirty="0" err="1">
                <a:latin typeface="Comic Sans MS" panose="030F0702030302020204" pitchFamily="66" charset="0"/>
              </a:rPr>
              <a:t>Cours</a:t>
            </a:r>
            <a:r>
              <a:rPr lang="en-US" sz="2800" b="1" i="1" dirty="0">
                <a:latin typeface="Comic Sans MS" panose="030F0702030302020204" pitchFamily="66" charset="0"/>
              </a:rPr>
              <a:t> : </a:t>
            </a:r>
            <a:r>
              <a:rPr lang="en-US" sz="2800" b="1" i="1" dirty="0" err="1">
                <a:latin typeface="Comic Sans MS" panose="030F0702030302020204" pitchFamily="66" charset="0"/>
              </a:rPr>
              <a:t>Séjours</a:t>
            </a:r>
            <a:r>
              <a:rPr lang="en-US" sz="2800" b="1" i="1" dirty="0">
                <a:latin typeface="Comic Sans MS" panose="030F0702030302020204" pitchFamily="66" charset="0"/>
              </a:rPr>
              <a:t> “SMS”</a:t>
            </a:r>
            <a:endParaRPr lang="fr-FR" sz="2800" b="1" i="1" dirty="0">
              <a:latin typeface="Comic Sans MS" panose="030F0702030302020204" pitchFamily="66" charset="0"/>
            </a:endParaRPr>
          </a:p>
        </p:txBody>
      </p:sp>
      <p:sp>
        <p:nvSpPr>
          <p:cNvPr id="3" name="Rectangle 2"/>
          <p:cNvSpPr/>
          <p:nvPr/>
        </p:nvSpPr>
        <p:spPr>
          <a:xfrm>
            <a:off x="1422413" y="5053181"/>
            <a:ext cx="152798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Formulaire d’inscription (FSM)</a:t>
            </a:r>
          </a:p>
          <a:p>
            <a:pPr algn="ctr"/>
            <a:r>
              <a:rPr lang="fr-BE" b="1" dirty="0"/>
              <a:t>(</a:t>
            </a:r>
            <a:r>
              <a:rPr lang="fr-BE" b="1" dirty="0" err="1"/>
              <a:t>Y.c</a:t>
            </a:r>
            <a:r>
              <a:rPr lang="fr-BE" b="1" dirty="0"/>
              <a:t>. Learning Agreement)</a:t>
            </a:r>
            <a:endParaRPr lang="fr-FR" b="1" dirty="0"/>
          </a:p>
        </p:txBody>
      </p:sp>
      <p:sp>
        <p:nvSpPr>
          <p:cNvPr id="9" name="Rectangle 8"/>
          <p:cNvSpPr/>
          <p:nvPr/>
        </p:nvSpPr>
        <p:spPr>
          <a:xfrm>
            <a:off x="9091326" y="5053181"/>
            <a:ext cx="1545375"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Départ en cours</a:t>
            </a:r>
          </a:p>
        </p:txBody>
      </p:sp>
      <p:sp>
        <p:nvSpPr>
          <p:cNvPr id="26" name="ZoneTexte 25"/>
          <p:cNvSpPr txBox="1"/>
          <p:nvPr/>
        </p:nvSpPr>
        <p:spPr>
          <a:xfrm>
            <a:off x="1485901" y="4476178"/>
            <a:ext cx="1400918" cy="646331"/>
          </a:xfrm>
          <a:prstGeom prst="rect">
            <a:avLst/>
          </a:prstGeom>
          <a:noFill/>
        </p:spPr>
        <p:txBody>
          <a:bodyPr wrap="square" rtlCol="0">
            <a:spAutoFit/>
          </a:bodyPr>
          <a:lstStyle/>
          <a:p>
            <a:pPr algn="ctr"/>
            <a:r>
              <a:rPr lang="fr-FR" dirty="0">
                <a:solidFill>
                  <a:srgbClr val="FF0000"/>
                </a:solidFill>
              </a:rPr>
              <a:t>27 janvier</a:t>
            </a:r>
          </a:p>
          <a:p>
            <a:pPr algn="ctr"/>
            <a:r>
              <a:rPr lang="fr-FR" dirty="0">
                <a:solidFill>
                  <a:srgbClr val="FF0000"/>
                </a:solidFill>
              </a:rPr>
              <a:t>2024</a:t>
            </a:r>
          </a:p>
        </p:txBody>
      </p:sp>
      <p:sp>
        <p:nvSpPr>
          <p:cNvPr id="31" name="Rectangle 30"/>
          <p:cNvSpPr/>
          <p:nvPr/>
        </p:nvSpPr>
        <p:spPr>
          <a:xfrm>
            <a:off x="3950077" y="5041615"/>
            <a:ext cx="1476550" cy="15639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Sélection des postulants (FSM)</a:t>
            </a:r>
          </a:p>
        </p:txBody>
      </p:sp>
      <p:cxnSp>
        <p:nvCxnSpPr>
          <p:cNvPr id="39" name="Connecteur droit avec flèche 38"/>
          <p:cNvCxnSpPr/>
          <p:nvPr/>
        </p:nvCxnSpPr>
        <p:spPr>
          <a:xfrm>
            <a:off x="3060221" y="5860847"/>
            <a:ext cx="78962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ZoneTexte 42"/>
          <p:cNvSpPr txBox="1"/>
          <p:nvPr/>
        </p:nvSpPr>
        <p:spPr>
          <a:xfrm>
            <a:off x="4045216" y="4476178"/>
            <a:ext cx="1254442" cy="646331"/>
          </a:xfrm>
          <a:prstGeom prst="rect">
            <a:avLst/>
          </a:prstGeom>
          <a:noFill/>
        </p:spPr>
        <p:txBody>
          <a:bodyPr wrap="square" rtlCol="0">
            <a:spAutoFit/>
          </a:bodyPr>
          <a:lstStyle/>
          <a:p>
            <a:pPr algn="ctr"/>
            <a:r>
              <a:rPr lang="fr-FR" dirty="0">
                <a:solidFill>
                  <a:srgbClr val="FF0000"/>
                </a:solidFill>
              </a:rPr>
              <a:t>15 février</a:t>
            </a:r>
          </a:p>
          <a:p>
            <a:pPr algn="ctr"/>
            <a:r>
              <a:rPr lang="fr-FR" dirty="0">
                <a:solidFill>
                  <a:srgbClr val="FF0000"/>
                </a:solidFill>
              </a:rPr>
              <a:t>2024</a:t>
            </a:r>
          </a:p>
        </p:txBody>
      </p:sp>
      <p:sp>
        <p:nvSpPr>
          <p:cNvPr id="46" name="ZoneTexte 45"/>
          <p:cNvSpPr txBox="1"/>
          <p:nvPr/>
        </p:nvSpPr>
        <p:spPr>
          <a:xfrm>
            <a:off x="9240450" y="4493888"/>
            <a:ext cx="1241045" cy="646331"/>
          </a:xfrm>
          <a:prstGeom prst="rect">
            <a:avLst/>
          </a:prstGeom>
          <a:noFill/>
        </p:spPr>
        <p:txBody>
          <a:bodyPr wrap="none" rtlCol="0">
            <a:spAutoFit/>
          </a:bodyPr>
          <a:lstStyle/>
          <a:p>
            <a:pPr algn="ctr"/>
            <a:r>
              <a:rPr lang="fr-FR" dirty="0"/>
              <a:t>2</a:t>
            </a:r>
            <a:r>
              <a:rPr lang="fr-FR" baseline="30000" dirty="0"/>
              <a:t>ème</a:t>
            </a:r>
            <a:r>
              <a:rPr lang="fr-FR" dirty="0"/>
              <a:t> quadri</a:t>
            </a:r>
          </a:p>
          <a:p>
            <a:pPr algn="ctr"/>
            <a:r>
              <a:rPr lang="fr-FR" dirty="0"/>
              <a:t> </a:t>
            </a:r>
            <a:r>
              <a:rPr lang="fr-FR" dirty="0">
                <a:solidFill>
                  <a:srgbClr val="FF0000"/>
                </a:solidFill>
              </a:rPr>
              <a:t>2025</a:t>
            </a:r>
          </a:p>
        </p:txBody>
      </p:sp>
      <p:sp>
        <p:nvSpPr>
          <p:cNvPr id="4" name="ZoneTexte 3"/>
          <p:cNvSpPr txBox="1"/>
          <p:nvPr/>
        </p:nvSpPr>
        <p:spPr>
          <a:xfrm>
            <a:off x="1030951" y="996668"/>
            <a:ext cx="8830022" cy="1692771"/>
          </a:xfrm>
          <a:prstGeom prst="rect">
            <a:avLst/>
          </a:prstGeom>
          <a:noFill/>
        </p:spPr>
        <p:txBody>
          <a:bodyPr wrap="square" rtlCol="0">
            <a:spAutoFit/>
          </a:bodyPr>
          <a:lstStyle/>
          <a:p>
            <a:pPr marL="457200" indent="-457200">
              <a:buFont typeface="Wingdings" panose="05000000000000000000" pitchFamily="2" charset="2"/>
              <a:buChar char="à"/>
            </a:pPr>
            <a:r>
              <a:rPr lang="fr-BE" sz="2400" dirty="0"/>
              <a:t>Séjours avec :</a:t>
            </a:r>
          </a:p>
          <a:p>
            <a:pPr marL="342900" indent="-342900">
              <a:buFontTx/>
              <a:buChar char="-"/>
            </a:pPr>
            <a:r>
              <a:rPr lang="fr-BE" sz="2000" dirty="0"/>
              <a:t>Learning Agreement (contrat d’étude)</a:t>
            </a:r>
          </a:p>
          <a:p>
            <a:pPr marL="342900" indent="-342900">
              <a:buFontTx/>
              <a:buChar char="-"/>
            </a:pPr>
            <a:r>
              <a:rPr lang="fr-BE" sz="2000" dirty="0"/>
              <a:t>Liste de cours</a:t>
            </a:r>
          </a:p>
          <a:p>
            <a:pPr marL="342900" indent="-342900">
              <a:buFontTx/>
              <a:buChar char="-"/>
            </a:pPr>
            <a:r>
              <a:rPr lang="fr-BE" sz="2000" dirty="0"/>
              <a:t>Examens évalués par l’université d’accueil (! Respect du nombre ECTS)</a:t>
            </a:r>
          </a:p>
          <a:p>
            <a:pPr marL="342900" indent="-342900">
              <a:buFontTx/>
              <a:buChar char="-"/>
            </a:pPr>
            <a:r>
              <a:rPr lang="fr-BE" sz="2000" dirty="0"/>
              <a:t>3 mois minimum (15 ECTS pour mobilité de 3 mois)</a:t>
            </a:r>
            <a:endParaRPr lang="fr-FR" sz="3200" dirty="0"/>
          </a:p>
        </p:txBody>
      </p:sp>
      <p:sp>
        <p:nvSpPr>
          <p:cNvPr id="29" name="Rectangle 28"/>
          <p:cNvSpPr/>
          <p:nvPr/>
        </p:nvSpPr>
        <p:spPr>
          <a:xfrm>
            <a:off x="6479127" y="5053181"/>
            <a:ext cx="154894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Adaptation du Learning Agreement </a:t>
            </a:r>
          </a:p>
        </p:txBody>
      </p:sp>
      <p:sp>
        <p:nvSpPr>
          <p:cNvPr id="30" name="ZoneTexte 29"/>
          <p:cNvSpPr txBox="1"/>
          <p:nvPr/>
        </p:nvSpPr>
        <p:spPr>
          <a:xfrm>
            <a:off x="6254424" y="4493889"/>
            <a:ext cx="1998345" cy="646331"/>
          </a:xfrm>
          <a:prstGeom prst="rect">
            <a:avLst/>
          </a:prstGeom>
          <a:noFill/>
        </p:spPr>
        <p:txBody>
          <a:bodyPr wrap="square" rtlCol="0">
            <a:spAutoFit/>
          </a:bodyPr>
          <a:lstStyle/>
          <a:p>
            <a:pPr algn="ctr"/>
            <a:r>
              <a:rPr lang="fr-FR" dirty="0"/>
              <a:t>avant le départ </a:t>
            </a:r>
            <a:r>
              <a:rPr lang="fr-FR" dirty="0">
                <a:solidFill>
                  <a:srgbClr val="FF0000"/>
                </a:solidFill>
              </a:rPr>
              <a:t>2025</a:t>
            </a:r>
          </a:p>
        </p:txBody>
      </p:sp>
      <p:cxnSp>
        <p:nvCxnSpPr>
          <p:cNvPr id="32" name="Connecteur droit avec flèche 31"/>
          <p:cNvCxnSpPr/>
          <p:nvPr/>
        </p:nvCxnSpPr>
        <p:spPr>
          <a:xfrm>
            <a:off x="8159474" y="5860210"/>
            <a:ext cx="8004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5535769" y="5838680"/>
            <a:ext cx="834216" cy="4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ZoneTexte 15">
            <a:extLst>
              <a:ext uri="{FF2B5EF4-FFF2-40B4-BE49-F238E27FC236}">
                <a16:creationId xmlns:a16="http://schemas.microsoft.com/office/drawing/2014/main" id="{96B277AB-F4EC-4879-9557-EE73D7F94DDE}"/>
              </a:ext>
            </a:extLst>
          </p:cNvPr>
          <p:cNvSpPr txBox="1"/>
          <p:nvPr/>
        </p:nvSpPr>
        <p:spPr>
          <a:xfrm>
            <a:off x="4386867" y="1007608"/>
            <a:ext cx="6153664" cy="319446"/>
          </a:xfrm>
          <a:prstGeom prst="rect">
            <a:avLst/>
          </a:prstGeom>
          <a:noFill/>
        </p:spPr>
        <p:txBody>
          <a:bodyPr wrap="square">
            <a:spAutoFit/>
          </a:bodyPr>
          <a:lstStyle/>
          <a:p>
            <a:pPr>
              <a:lnSpc>
                <a:spcPct val="80000"/>
              </a:lnSpc>
            </a:pPr>
            <a:r>
              <a:rPr lang="fr-BE" sz="1800" b="1" dirty="0"/>
              <a:t>F.S.M. vers les destinations « proposées »:</a:t>
            </a:r>
          </a:p>
        </p:txBody>
      </p:sp>
      <p:sp>
        <p:nvSpPr>
          <p:cNvPr id="19" name="ZoneTexte 18">
            <a:extLst>
              <a:ext uri="{FF2B5EF4-FFF2-40B4-BE49-F238E27FC236}">
                <a16:creationId xmlns:a16="http://schemas.microsoft.com/office/drawing/2014/main" id="{759554A1-96B3-4522-9449-262AA480A8AC}"/>
              </a:ext>
            </a:extLst>
          </p:cNvPr>
          <p:cNvSpPr txBox="1"/>
          <p:nvPr/>
        </p:nvSpPr>
        <p:spPr>
          <a:xfrm>
            <a:off x="355545" y="3362750"/>
            <a:ext cx="11655222" cy="923330"/>
          </a:xfrm>
          <a:prstGeom prst="rect">
            <a:avLst/>
          </a:prstGeom>
          <a:noFill/>
        </p:spPr>
        <p:txBody>
          <a:bodyPr wrap="square">
            <a:spAutoFit/>
          </a:bodyPr>
          <a:lstStyle/>
          <a:p>
            <a:pPr marL="285750" indent="-285750">
              <a:buFont typeface="Arial" panose="020B0604020202020204" pitchFamily="34" charset="0"/>
              <a:buChar char="•"/>
            </a:pPr>
            <a:r>
              <a:rPr lang="fr-BE" b="1" dirty="0">
                <a:effectLst/>
              </a:rPr>
              <a:t>Hors-Europe :</a:t>
            </a:r>
          </a:p>
          <a:p>
            <a:r>
              <a:rPr lang="fr-BE" b="1" dirty="0">
                <a:solidFill>
                  <a:srgbClr val="FF0000"/>
                </a:solidFill>
                <a:effectLst/>
              </a:rPr>
              <a:t>	15 décembre 2023</a:t>
            </a:r>
            <a:r>
              <a:rPr lang="fr-BE" dirty="0">
                <a:effectLst/>
              </a:rPr>
              <a:t> : Ouverture du formulaire pour les destinations hors-Europe toutes disciplines </a:t>
            </a:r>
          </a:p>
          <a:p>
            <a:r>
              <a:rPr lang="fr-BE" b="1" dirty="0">
                <a:solidFill>
                  <a:srgbClr val="FF0000"/>
                </a:solidFill>
                <a:effectLst/>
              </a:rPr>
              <a:t>	15 janvier 2024</a:t>
            </a:r>
            <a:r>
              <a:rPr lang="fr-BE" dirty="0">
                <a:effectLst/>
              </a:rPr>
              <a:t> : Échéance pour les étudiants, pour soumettre le formulaire « hors-Europe »</a:t>
            </a:r>
            <a:endParaRPr lang="fr-FR" dirty="0"/>
          </a:p>
        </p:txBody>
      </p:sp>
      <p:sp>
        <p:nvSpPr>
          <p:cNvPr id="7" name="ZoneTexte 6">
            <a:extLst>
              <a:ext uri="{FF2B5EF4-FFF2-40B4-BE49-F238E27FC236}">
                <a16:creationId xmlns:a16="http://schemas.microsoft.com/office/drawing/2014/main" id="{376BD6E5-CED3-4FC8-87EA-2A0D4D990770}"/>
              </a:ext>
            </a:extLst>
          </p:cNvPr>
          <p:cNvSpPr txBox="1"/>
          <p:nvPr/>
        </p:nvSpPr>
        <p:spPr>
          <a:xfrm>
            <a:off x="355545" y="4199534"/>
            <a:ext cx="4215072" cy="369332"/>
          </a:xfrm>
          <a:prstGeom prst="rect">
            <a:avLst/>
          </a:prstGeom>
          <a:noFill/>
        </p:spPr>
        <p:txBody>
          <a:bodyPr wrap="square" rtlCol="0">
            <a:spAutoFit/>
          </a:bodyPr>
          <a:lstStyle/>
          <a:p>
            <a:pPr marL="285750" indent="-285750">
              <a:buFont typeface="Arial" panose="020B0604020202020204" pitchFamily="34" charset="0"/>
              <a:buChar char="•"/>
            </a:pPr>
            <a:r>
              <a:rPr lang="fr-FR" b="1" dirty="0"/>
              <a:t>Europe (et conventions facultaires):</a:t>
            </a:r>
          </a:p>
        </p:txBody>
      </p:sp>
      <p:sp>
        <p:nvSpPr>
          <p:cNvPr id="5" name="ZoneTexte 4"/>
          <p:cNvSpPr txBox="1"/>
          <p:nvPr/>
        </p:nvSpPr>
        <p:spPr>
          <a:xfrm>
            <a:off x="189287" y="2935826"/>
            <a:ext cx="1296613" cy="369332"/>
          </a:xfrm>
          <a:prstGeom prst="rect">
            <a:avLst/>
          </a:prstGeom>
          <a:noFill/>
        </p:spPr>
        <p:txBody>
          <a:bodyPr wrap="square" rtlCol="0">
            <a:spAutoFit/>
          </a:bodyPr>
          <a:lstStyle/>
          <a:p>
            <a:r>
              <a:rPr lang="fr-BE" b="1" u="sng" dirty="0"/>
              <a:t>Échéances</a:t>
            </a:r>
            <a:r>
              <a:rPr lang="fr-BE" dirty="0"/>
              <a:t> :</a:t>
            </a:r>
            <a:endParaRPr lang="fr-FR" dirty="0"/>
          </a:p>
        </p:txBody>
      </p:sp>
    </p:spTree>
    <p:extLst>
      <p:ext uri="{BB962C8B-B14F-4D97-AF65-F5344CB8AC3E}">
        <p14:creationId xmlns:p14="http://schemas.microsoft.com/office/powerpoint/2010/main" val="300193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n-US"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Accords CIVIS</a:t>
            </a:r>
            <a:endParaRPr kumimoji="0" lang="fr-FR"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ZoneTexte 5"/>
          <p:cNvSpPr txBox="1"/>
          <p:nvPr/>
        </p:nvSpPr>
        <p:spPr>
          <a:xfrm>
            <a:off x="204328" y="4351333"/>
            <a:ext cx="392779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Vous trouverez </a:t>
            </a:r>
            <a:r>
              <a:rPr kumimoji="0" lang="fr-BE" sz="1800" b="0" i="0" u="sng" strike="noStrike" kern="1200" cap="none" spc="0" normalizeH="0" baseline="0" noProof="0" dirty="0">
                <a:ln>
                  <a:noFill/>
                </a:ln>
                <a:solidFill>
                  <a:prstClr val="black"/>
                </a:solidFill>
                <a:effectLst/>
                <a:uLnTx/>
                <a:uFillTx/>
                <a:latin typeface="Calibri" panose="020F0502020204030204"/>
                <a:ea typeface="+mn-ea"/>
                <a:cs typeface="+mn-cs"/>
              </a:rPr>
              <a:t>par défaut </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ces Universités dans vos choix de destination. Attention, toutes ne proposent pas de cursus en Sciences de la Motricité</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707081" y="2356549"/>
            <a:ext cx="6817903" cy="4154817"/>
          </a:xfrm>
          <a:prstGeom prst="rect">
            <a:avLst/>
          </a:prstGeom>
        </p:spPr>
      </p:pic>
      <p:pic>
        <p:nvPicPr>
          <p:cNvPr id="7" name="Image 6"/>
          <p:cNvPicPr>
            <a:picLocks noChangeAspect="1"/>
          </p:cNvPicPr>
          <p:nvPr/>
        </p:nvPicPr>
        <p:blipFill>
          <a:blip r:embed="rId3"/>
          <a:stretch>
            <a:fillRect/>
          </a:stretch>
        </p:blipFill>
        <p:spPr>
          <a:xfrm>
            <a:off x="303069" y="1086426"/>
            <a:ext cx="6247627" cy="1095666"/>
          </a:xfrm>
          <a:prstGeom prst="rect">
            <a:avLst/>
          </a:prstGeom>
        </p:spPr>
      </p:pic>
    </p:spTree>
    <p:extLst>
      <p:ext uri="{BB962C8B-B14F-4D97-AF65-F5344CB8AC3E}">
        <p14:creationId xmlns:p14="http://schemas.microsoft.com/office/powerpoint/2010/main" val="26862034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6" ma:contentTypeDescription="Crée un document." ma:contentTypeScope="" ma:versionID="fe1185209ca1ecf8d9fb668d6ecb18d5">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f8cd9d25cb1785a437bfa9ec1c5ccb8d"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AutoKeyPoints" minOccurs="0"/>
                <xsd:element ref="ns3:MediaServiceKeyPoint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567754f-50e4-4189-a66f-3a192321311e" xsi:nil="true"/>
  </documentManagement>
</p:properties>
</file>

<file path=customXml/itemProps1.xml><?xml version="1.0" encoding="utf-8"?>
<ds:datastoreItem xmlns:ds="http://schemas.openxmlformats.org/officeDocument/2006/customXml" ds:itemID="{5D1E6491-0C51-4EB4-A845-2CD9B5A6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7F7CFD-296A-4D0E-841B-5F1E3DA59F7F}">
  <ds:schemaRefs>
    <ds:schemaRef ds:uri="http://schemas.microsoft.com/sharepoint/v3/contenttype/forms"/>
  </ds:schemaRefs>
</ds:datastoreItem>
</file>

<file path=customXml/itemProps3.xml><?xml version="1.0" encoding="utf-8"?>
<ds:datastoreItem xmlns:ds="http://schemas.openxmlformats.org/officeDocument/2006/customXml" ds:itemID="{3C5FC426-CE57-4C68-9CEC-9D1BC244BCE5}">
  <ds:schemaRefs>
    <ds:schemaRef ds:uri="85f77097-4bf8-40b1-97a8-234c59573423"/>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567754f-50e4-4189-a66f-3a19232131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9153</TotalTime>
  <Words>1642</Words>
  <Application>Microsoft Office PowerPoint</Application>
  <PresentationFormat>Grand écran</PresentationFormat>
  <Paragraphs>283</Paragraphs>
  <Slides>18</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18</vt:i4>
      </vt:variant>
    </vt:vector>
  </HeadingPairs>
  <TitlesOfParts>
    <vt:vector size="29" baseType="lpstr">
      <vt:lpstr>Arial</vt:lpstr>
      <vt:lpstr>Calibri</vt:lpstr>
      <vt:lpstr>Calibri Light</vt:lpstr>
      <vt:lpstr>Cambria</vt:lpstr>
      <vt:lpstr>Comic Sans MS</vt:lpstr>
      <vt:lpstr>fira_sans</vt:lpstr>
      <vt:lpstr>MetaBold-Roman</vt:lpstr>
      <vt:lpstr>opensans</vt:lpstr>
      <vt:lpstr>Wingdings</vt:lpstr>
      <vt:lpstr>Thème Office</vt:lpstr>
      <vt:lpstr>1_Thème Office</vt:lpstr>
      <vt:lpstr>Echanges Internationaux à  la FSM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Candidater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Erasmus à  la FSM</dc:title>
  <dc:creator>Thomas Hoellinger</dc:creator>
  <cp:lastModifiedBy>MONCOUSIN Anne</cp:lastModifiedBy>
  <cp:revision>162</cp:revision>
  <cp:lastPrinted>2023-11-15T13:07:17Z</cp:lastPrinted>
  <dcterms:created xsi:type="dcterms:W3CDTF">2016-11-22T09:23:48Z</dcterms:created>
  <dcterms:modified xsi:type="dcterms:W3CDTF">2023-11-15T13:15:53Z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