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9"/>
  </p:notesMasterIdLst>
  <p:handoutMasterIdLst>
    <p:handoutMasterId r:id="rId30"/>
  </p:handoutMasterIdLst>
  <p:sldIdLst>
    <p:sldId id="256" r:id="rId6"/>
    <p:sldId id="267" r:id="rId7"/>
    <p:sldId id="324" r:id="rId8"/>
    <p:sldId id="257" r:id="rId9"/>
    <p:sldId id="317" r:id="rId10"/>
    <p:sldId id="322" r:id="rId11"/>
    <p:sldId id="301" r:id="rId12"/>
    <p:sldId id="321" r:id="rId13"/>
    <p:sldId id="310" r:id="rId14"/>
    <p:sldId id="323" r:id="rId15"/>
    <p:sldId id="258" r:id="rId16"/>
    <p:sldId id="265" r:id="rId17"/>
    <p:sldId id="311" r:id="rId18"/>
    <p:sldId id="260" r:id="rId19"/>
    <p:sldId id="261" r:id="rId20"/>
    <p:sldId id="263" r:id="rId21"/>
    <p:sldId id="315" r:id="rId22"/>
    <p:sldId id="313" r:id="rId23"/>
    <p:sldId id="314" r:id="rId24"/>
    <p:sldId id="316" r:id="rId25"/>
    <p:sldId id="318" r:id="rId26"/>
    <p:sldId id="319" r:id="rId27"/>
    <p:sldId id="268"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8432" autoAdjust="0"/>
  </p:normalViewPr>
  <p:slideViewPr>
    <p:cSldViewPr snapToGrid="0">
      <p:cViewPr varScale="1">
        <p:scale>
          <a:sx n="93" d="100"/>
          <a:sy n="93" d="100"/>
        </p:scale>
        <p:origin x="10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5D55B-2D76-4257-8288-73B44D811D07}"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fr-BE"/>
        </a:p>
      </dgm:t>
    </dgm:pt>
    <dgm:pt modelId="{4A26D0A1-BBC3-4A7F-B28E-722B421FB615}">
      <dgm:prSet/>
      <dgm:spPr/>
      <dgm:t>
        <a:bodyPr/>
        <a:lstStyle/>
        <a:p>
          <a:pPr rtl="0"/>
          <a:r>
            <a:rPr lang="fr-BE" dirty="0"/>
            <a:t>Stage de 2 à 12 mois prévu dans votre cursus ou stage volontaire supervisé par un académique ULB</a:t>
          </a:r>
        </a:p>
      </dgm:t>
    </dgm:pt>
    <dgm:pt modelId="{394EE74F-A3A3-4342-B7DA-0922D560B3EE}" type="parTrans" cxnId="{F9B2737E-E814-4B91-8EAE-62C7F0530AE0}">
      <dgm:prSet/>
      <dgm:spPr/>
      <dgm:t>
        <a:bodyPr/>
        <a:lstStyle/>
        <a:p>
          <a:endParaRPr lang="fr-BE"/>
        </a:p>
      </dgm:t>
    </dgm:pt>
    <dgm:pt modelId="{B833C4C1-BD26-4FE8-AFD0-F5CB56B600C0}" type="sibTrans" cxnId="{F9B2737E-E814-4B91-8EAE-62C7F0530AE0}">
      <dgm:prSet/>
      <dgm:spPr/>
      <dgm:t>
        <a:bodyPr/>
        <a:lstStyle/>
        <a:p>
          <a:endParaRPr lang="fr-BE"/>
        </a:p>
      </dgm:t>
    </dgm:pt>
    <dgm:pt modelId="{69BCAE52-9FE0-414E-9F57-4A4A3DC7D8A7}">
      <dgm:prSet/>
      <dgm:spPr/>
      <dgm:t>
        <a:bodyPr/>
        <a:lstStyle/>
        <a:p>
          <a:pPr rtl="0"/>
          <a:r>
            <a:rPr lang="fr-BE" dirty="0"/>
            <a:t>Si effectué en zone Erasmus -&gt; financement</a:t>
          </a:r>
        </a:p>
      </dgm:t>
    </dgm:pt>
    <dgm:pt modelId="{6ED81354-2A47-4D4B-B6F3-2E6CCC79E75C}" type="parTrans" cxnId="{DE5FB7E4-2048-476F-B224-C011986AC610}">
      <dgm:prSet/>
      <dgm:spPr/>
      <dgm:t>
        <a:bodyPr/>
        <a:lstStyle/>
        <a:p>
          <a:endParaRPr lang="fr-BE"/>
        </a:p>
      </dgm:t>
    </dgm:pt>
    <dgm:pt modelId="{AA55AFDA-DCBD-44B3-8FD3-B6B333278B1C}" type="sibTrans" cxnId="{DE5FB7E4-2048-476F-B224-C011986AC610}">
      <dgm:prSet/>
      <dgm:spPr/>
      <dgm:t>
        <a:bodyPr/>
        <a:lstStyle/>
        <a:p>
          <a:endParaRPr lang="fr-BE"/>
        </a:p>
      </dgm:t>
    </dgm:pt>
    <dgm:pt modelId="{72475022-7BC6-4CA9-9C51-9F101650ACB3}">
      <dgm:prSet/>
      <dgm:spPr/>
      <dgm:t>
        <a:bodyPr/>
        <a:lstStyle/>
        <a:p>
          <a:r>
            <a:rPr lang="fr-BE" dirty="0"/>
            <a:t>540€ à 600€ par mois (à titre informatif)</a:t>
          </a:r>
        </a:p>
        <a:p>
          <a:endParaRPr lang="fr-BE" dirty="0"/>
        </a:p>
      </dgm:t>
    </dgm:pt>
    <dgm:pt modelId="{6844CFD4-B426-4CAD-AC33-638B25921AFF}" type="parTrans" cxnId="{CF211EC6-553E-4AB8-8B1D-C017BBBAA16C}">
      <dgm:prSet/>
      <dgm:spPr/>
      <dgm:t>
        <a:bodyPr/>
        <a:lstStyle/>
        <a:p>
          <a:endParaRPr lang="fr-BE"/>
        </a:p>
      </dgm:t>
    </dgm:pt>
    <dgm:pt modelId="{44DC3DD0-F641-4BFD-B384-4DE2160AF575}" type="sibTrans" cxnId="{CF211EC6-553E-4AB8-8B1D-C017BBBAA16C}">
      <dgm:prSet/>
      <dgm:spPr/>
      <dgm:t>
        <a:bodyPr/>
        <a:lstStyle/>
        <a:p>
          <a:endParaRPr lang="fr-BE"/>
        </a:p>
      </dgm:t>
    </dgm:pt>
    <dgm:pt modelId="{4261E1A8-8A3C-4623-B626-365A0EA69403}">
      <dgm:prSet/>
      <dgm:spPr/>
      <dgm:t>
        <a:bodyPr/>
        <a:lstStyle/>
        <a:p>
          <a:r>
            <a:rPr lang="fr-BE" dirty="0"/>
            <a:t>Postuler avec convention de stage signée 1 mois avant le début du stage</a:t>
          </a:r>
        </a:p>
      </dgm:t>
    </dgm:pt>
    <dgm:pt modelId="{B8463574-7A3D-44F0-B969-4E03EC0740FD}" type="parTrans" cxnId="{251D9F5A-D9D5-4CF9-A13D-FDA0CA3241CE}">
      <dgm:prSet/>
      <dgm:spPr/>
      <dgm:t>
        <a:bodyPr/>
        <a:lstStyle/>
        <a:p>
          <a:endParaRPr lang="fr-BE"/>
        </a:p>
      </dgm:t>
    </dgm:pt>
    <dgm:pt modelId="{E0465E01-08E4-495A-9E82-9BB631D9FCCE}" type="sibTrans" cxnId="{251D9F5A-D9D5-4CF9-A13D-FDA0CA3241CE}">
      <dgm:prSet/>
      <dgm:spPr/>
      <dgm:t>
        <a:bodyPr/>
        <a:lstStyle/>
        <a:p>
          <a:endParaRPr lang="fr-BE"/>
        </a:p>
      </dgm:t>
    </dgm:pt>
    <dgm:pt modelId="{5035D8F8-654B-4661-87D5-B4A29EC60643}" type="pres">
      <dgm:prSet presAssocID="{1A75D55B-2D76-4257-8288-73B44D811D07}" presName="linear" presStyleCnt="0">
        <dgm:presLayoutVars>
          <dgm:animLvl val="lvl"/>
          <dgm:resizeHandles val="exact"/>
        </dgm:presLayoutVars>
      </dgm:prSet>
      <dgm:spPr/>
    </dgm:pt>
    <dgm:pt modelId="{88F07564-0517-42D5-A59B-F2AC6C881336}" type="pres">
      <dgm:prSet presAssocID="{4A26D0A1-BBC3-4A7F-B28E-722B421FB615}" presName="parentText" presStyleLbl="node1" presStyleIdx="0" presStyleCnt="4">
        <dgm:presLayoutVars>
          <dgm:chMax val="0"/>
          <dgm:bulletEnabled val="1"/>
        </dgm:presLayoutVars>
      </dgm:prSet>
      <dgm:spPr/>
    </dgm:pt>
    <dgm:pt modelId="{58870F9A-50F1-40C3-B2E0-611665EFC9B6}" type="pres">
      <dgm:prSet presAssocID="{B833C4C1-BD26-4FE8-AFD0-F5CB56B600C0}" presName="spacer" presStyleCnt="0"/>
      <dgm:spPr/>
    </dgm:pt>
    <dgm:pt modelId="{4F630CE8-FAD0-47ED-AC52-50298826B367}" type="pres">
      <dgm:prSet presAssocID="{69BCAE52-9FE0-414E-9F57-4A4A3DC7D8A7}" presName="parentText" presStyleLbl="node1" presStyleIdx="1" presStyleCnt="4">
        <dgm:presLayoutVars>
          <dgm:chMax val="0"/>
          <dgm:bulletEnabled val="1"/>
        </dgm:presLayoutVars>
      </dgm:prSet>
      <dgm:spPr/>
    </dgm:pt>
    <dgm:pt modelId="{CA39A5A1-577C-43F6-AB1C-05BBE790CF46}" type="pres">
      <dgm:prSet presAssocID="{AA55AFDA-DCBD-44B3-8FD3-B6B333278B1C}" presName="spacer" presStyleCnt="0"/>
      <dgm:spPr/>
    </dgm:pt>
    <dgm:pt modelId="{0E6ED640-5A3A-454A-B99A-12730D4FAFE8}" type="pres">
      <dgm:prSet presAssocID="{72475022-7BC6-4CA9-9C51-9F101650ACB3}" presName="parentText" presStyleLbl="node1" presStyleIdx="2" presStyleCnt="4">
        <dgm:presLayoutVars>
          <dgm:chMax val="0"/>
          <dgm:bulletEnabled val="1"/>
        </dgm:presLayoutVars>
      </dgm:prSet>
      <dgm:spPr/>
    </dgm:pt>
    <dgm:pt modelId="{A1D7F97A-7833-41C0-A009-8C8D77696AFE}" type="pres">
      <dgm:prSet presAssocID="{44DC3DD0-F641-4BFD-B384-4DE2160AF575}" presName="spacer" presStyleCnt="0"/>
      <dgm:spPr/>
    </dgm:pt>
    <dgm:pt modelId="{86FDD5B8-5297-4378-86D1-A1FAF84E7CA1}" type="pres">
      <dgm:prSet presAssocID="{4261E1A8-8A3C-4623-B626-365A0EA69403}" presName="parentText" presStyleLbl="node1" presStyleIdx="3" presStyleCnt="4">
        <dgm:presLayoutVars>
          <dgm:chMax val="0"/>
          <dgm:bulletEnabled val="1"/>
        </dgm:presLayoutVars>
      </dgm:prSet>
      <dgm:spPr/>
    </dgm:pt>
  </dgm:ptLst>
  <dgm:cxnLst>
    <dgm:cxn modelId="{BACCE401-BAD8-4F3D-BDFE-38090770950C}" type="presOf" srcId="{1A75D55B-2D76-4257-8288-73B44D811D07}" destId="{5035D8F8-654B-4661-87D5-B4A29EC60643}" srcOrd="0" destOrd="0" presId="urn:microsoft.com/office/officeart/2005/8/layout/vList2"/>
    <dgm:cxn modelId="{573C0F5F-2B02-467A-AC8F-821AF9A1231B}" type="presOf" srcId="{72475022-7BC6-4CA9-9C51-9F101650ACB3}" destId="{0E6ED640-5A3A-454A-B99A-12730D4FAFE8}" srcOrd="0" destOrd="0" presId="urn:microsoft.com/office/officeart/2005/8/layout/vList2"/>
    <dgm:cxn modelId="{C6385449-C729-4934-BD8D-FF1AA8883172}" type="presOf" srcId="{69BCAE52-9FE0-414E-9F57-4A4A3DC7D8A7}" destId="{4F630CE8-FAD0-47ED-AC52-50298826B367}" srcOrd="0" destOrd="0" presId="urn:microsoft.com/office/officeart/2005/8/layout/vList2"/>
    <dgm:cxn modelId="{251D9F5A-D9D5-4CF9-A13D-FDA0CA3241CE}" srcId="{1A75D55B-2D76-4257-8288-73B44D811D07}" destId="{4261E1A8-8A3C-4623-B626-365A0EA69403}" srcOrd="3" destOrd="0" parTransId="{B8463574-7A3D-44F0-B969-4E03EC0740FD}" sibTransId="{E0465E01-08E4-495A-9E82-9BB631D9FCCE}"/>
    <dgm:cxn modelId="{F9B2737E-E814-4B91-8EAE-62C7F0530AE0}" srcId="{1A75D55B-2D76-4257-8288-73B44D811D07}" destId="{4A26D0A1-BBC3-4A7F-B28E-722B421FB615}" srcOrd="0" destOrd="0" parTransId="{394EE74F-A3A3-4342-B7DA-0922D560B3EE}" sibTransId="{B833C4C1-BD26-4FE8-AFD0-F5CB56B600C0}"/>
    <dgm:cxn modelId="{644188AE-5E73-4856-974D-5F163B50A354}" type="presOf" srcId="{4A26D0A1-BBC3-4A7F-B28E-722B421FB615}" destId="{88F07564-0517-42D5-A59B-F2AC6C881336}" srcOrd="0" destOrd="0" presId="urn:microsoft.com/office/officeart/2005/8/layout/vList2"/>
    <dgm:cxn modelId="{2CE1C3BF-7A06-445B-8AEB-A6A51B891853}" type="presOf" srcId="{4261E1A8-8A3C-4623-B626-365A0EA69403}" destId="{86FDD5B8-5297-4378-86D1-A1FAF84E7CA1}" srcOrd="0" destOrd="0" presId="urn:microsoft.com/office/officeart/2005/8/layout/vList2"/>
    <dgm:cxn modelId="{CF211EC6-553E-4AB8-8B1D-C017BBBAA16C}" srcId="{1A75D55B-2D76-4257-8288-73B44D811D07}" destId="{72475022-7BC6-4CA9-9C51-9F101650ACB3}" srcOrd="2" destOrd="0" parTransId="{6844CFD4-B426-4CAD-AC33-638B25921AFF}" sibTransId="{44DC3DD0-F641-4BFD-B384-4DE2160AF575}"/>
    <dgm:cxn modelId="{DE5FB7E4-2048-476F-B224-C011986AC610}" srcId="{1A75D55B-2D76-4257-8288-73B44D811D07}" destId="{69BCAE52-9FE0-414E-9F57-4A4A3DC7D8A7}" srcOrd="1" destOrd="0" parTransId="{6ED81354-2A47-4D4B-B6F3-2E6CCC79E75C}" sibTransId="{AA55AFDA-DCBD-44B3-8FD3-B6B333278B1C}"/>
    <dgm:cxn modelId="{028B480E-C7F3-42F0-A920-FBE3E0B3311C}" type="presParOf" srcId="{5035D8F8-654B-4661-87D5-B4A29EC60643}" destId="{88F07564-0517-42D5-A59B-F2AC6C881336}" srcOrd="0" destOrd="0" presId="urn:microsoft.com/office/officeart/2005/8/layout/vList2"/>
    <dgm:cxn modelId="{FEE20EC3-969A-4E52-A729-65CAAC099BAD}" type="presParOf" srcId="{5035D8F8-654B-4661-87D5-B4A29EC60643}" destId="{58870F9A-50F1-40C3-B2E0-611665EFC9B6}" srcOrd="1" destOrd="0" presId="urn:microsoft.com/office/officeart/2005/8/layout/vList2"/>
    <dgm:cxn modelId="{682A89D9-51F5-4A73-9040-CA006D2A9064}" type="presParOf" srcId="{5035D8F8-654B-4661-87D5-B4A29EC60643}" destId="{4F630CE8-FAD0-47ED-AC52-50298826B367}" srcOrd="2" destOrd="0" presId="urn:microsoft.com/office/officeart/2005/8/layout/vList2"/>
    <dgm:cxn modelId="{2277AB25-9281-455F-AB49-6BFA1C1B4D99}" type="presParOf" srcId="{5035D8F8-654B-4661-87D5-B4A29EC60643}" destId="{CA39A5A1-577C-43F6-AB1C-05BBE790CF46}" srcOrd="3" destOrd="0" presId="urn:microsoft.com/office/officeart/2005/8/layout/vList2"/>
    <dgm:cxn modelId="{C15F40E4-2342-4390-B84C-1D0CC2E832B1}" type="presParOf" srcId="{5035D8F8-654B-4661-87D5-B4A29EC60643}" destId="{0E6ED640-5A3A-454A-B99A-12730D4FAFE8}" srcOrd="4" destOrd="0" presId="urn:microsoft.com/office/officeart/2005/8/layout/vList2"/>
    <dgm:cxn modelId="{1680C693-512E-4AE3-B8A5-FF73BE5324B4}" type="presParOf" srcId="{5035D8F8-654B-4661-87D5-B4A29EC60643}" destId="{A1D7F97A-7833-41C0-A009-8C8D77696AFE}" srcOrd="5" destOrd="0" presId="urn:microsoft.com/office/officeart/2005/8/layout/vList2"/>
    <dgm:cxn modelId="{75BAEFF5-DA43-491A-8711-E0A6E0A6BD1B}" type="presParOf" srcId="{5035D8F8-654B-4661-87D5-B4A29EC60643}" destId="{86FDD5B8-5297-4378-86D1-A1FAF84E7CA1}"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7564-0517-42D5-A59B-F2AC6C881336}">
      <dsp:nvSpPr>
        <dsp:cNvPr id="0" name=""/>
        <dsp:cNvSpPr/>
      </dsp:nvSpPr>
      <dsp:spPr>
        <a:xfrm>
          <a:off x="0" y="3739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Stage de 2 à 12 mois prévu dans votre cursus ou stage volontaire supervisé par un académique ULB</a:t>
          </a:r>
        </a:p>
      </dsp:txBody>
      <dsp:txXfrm>
        <a:off x="53888" y="91283"/>
        <a:ext cx="7951914" cy="996118"/>
      </dsp:txXfrm>
    </dsp:sp>
    <dsp:sp modelId="{4F630CE8-FAD0-47ED-AC52-50298826B367}">
      <dsp:nvSpPr>
        <dsp:cNvPr id="0" name=""/>
        <dsp:cNvSpPr/>
      </dsp:nvSpPr>
      <dsp:spPr>
        <a:xfrm>
          <a:off x="0" y="121041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Si effectué en zone Erasmus -&gt; financement</a:t>
          </a:r>
        </a:p>
      </dsp:txBody>
      <dsp:txXfrm>
        <a:off x="53888" y="1264298"/>
        <a:ext cx="7951914" cy="996118"/>
      </dsp:txXfrm>
    </dsp:sp>
    <dsp:sp modelId="{0E6ED640-5A3A-454A-B99A-12730D4FAFE8}">
      <dsp:nvSpPr>
        <dsp:cNvPr id="0" name=""/>
        <dsp:cNvSpPr/>
      </dsp:nvSpPr>
      <dsp:spPr>
        <a:xfrm>
          <a:off x="0" y="238342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540€ à 600€ par mois (à titre informatif)</a:t>
          </a:r>
        </a:p>
        <a:p>
          <a:pPr marL="0" lvl="0" indent="0" algn="l" defTabSz="1066800">
            <a:lnSpc>
              <a:spcPct val="90000"/>
            </a:lnSpc>
            <a:spcBef>
              <a:spcPct val="0"/>
            </a:spcBef>
            <a:spcAft>
              <a:spcPct val="35000"/>
            </a:spcAft>
            <a:buNone/>
          </a:pPr>
          <a:endParaRPr lang="fr-BE" sz="2400" kern="1200" dirty="0"/>
        </a:p>
      </dsp:txBody>
      <dsp:txXfrm>
        <a:off x="53888" y="2437313"/>
        <a:ext cx="7951914" cy="996118"/>
      </dsp:txXfrm>
    </dsp:sp>
    <dsp:sp modelId="{86FDD5B8-5297-4378-86D1-A1FAF84E7CA1}">
      <dsp:nvSpPr>
        <dsp:cNvPr id="0" name=""/>
        <dsp:cNvSpPr/>
      </dsp:nvSpPr>
      <dsp:spPr>
        <a:xfrm>
          <a:off x="0" y="355644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Postuler avec convention de stage signée 1 mois avant le début du stage</a:t>
          </a:r>
        </a:p>
      </dsp:txBody>
      <dsp:txXfrm>
        <a:off x="53888" y="3610328"/>
        <a:ext cx="7951914" cy="99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16/04/2025</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‹N°›</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16-04-25</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‹N°›</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304613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pour que le choix soit fait de façon bien réfléchie : il y a tout un processus enclenché dès qu’une candidature est déposée;</a:t>
            </a:r>
          </a:p>
          <a:p>
            <a:endParaRPr lang="fr-BE" dirty="0"/>
          </a:p>
          <a:p>
            <a:r>
              <a:rPr lang="fr-BE" dirty="0"/>
              <a:t>Détails pratiques : au début de l’année académique, nous vérifions que les étudiants ont validé leur année et nous prenons contact avec le partenaire. </a:t>
            </a:r>
          </a:p>
          <a:p>
            <a:r>
              <a:rPr lang="fr-BE" dirty="0"/>
              <a:t>Le L.A. peut être adapté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18</a:t>
            </a:fld>
            <a:endParaRPr lang="fr-BE"/>
          </a:p>
        </p:txBody>
      </p:sp>
    </p:spTree>
    <p:extLst>
      <p:ext uri="{BB962C8B-B14F-4D97-AF65-F5344CB8AC3E}">
        <p14:creationId xmlns:p14="http://schemas.microsoft.com/office/powerpoint/2010/main" val="58055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solidFill>
                  <a:srgbClr val="000000"/>
                </a:solidFill>
                <a:effectLst/>
              </a:rPr>
              <a:t>crédit supplémentaire gratuit (CP) avec pondération à 0</a:t>
            </a:r>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solidFill>
                <a:srgbClr val="000000"/>
              </a:solidFill>
              <a:effectLst/>
            </a:endParaRPr>
          </a:p>
          <a:p>
            <a:pPr>
              <a:buFont typeface="Arial" panose="020B0604020202020204" pitchFamily="34" charset="0"/>
              <a:buChar char="•"/>
            </a:pPr>
            <a:r>
              <a:rPr lang="fr-BE" dirty="0">
                <a:solidFill>
                  <a:srgbClr val="000000"/>
                </a:solidFill>
                <a:effectLst/>
              </a:rPr>
              <a:t>Pour les étudiants de Education Physique on reconduit la procédure de l'année précédente.</a:t>
            </a:r>
          </a:p>
          <a:p>
            <a:pPr marL="457200"/>
            <a:r>
              <a:rPr lang="fr-BE" dirty="0">
                <a:solidFill>
                  <a:srgbClr val="000000"/>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BA3 kiné, et BA3 ostéo : UE PSYC-I 3033 et 3053 (</a:t>
            </a:r>
            <a:r>
              <a:rPr lang="fr-BE" dirty="0" err="1">
                <a:solidFill>
                  <a:srgbClr val="000000"/>
                </a:solidFill>
                <a:effectLst/>
              </a:rPr>
              <a:t>cf</a:t>
            </a:r>
            <a:r>
              <a:rPr lang="fr-BE" dirty="0">
                <a:solidFill>
                  <a:srgbClr val="000000"/>
                </a:solidFill>
                <a:effectLst/>
              </a:rPr>
              <a:t> ce qui a été fait en EP) (cours et TP psychologie appliquée). </a:t>
            </a:r>
            <a:r>
              <a:rPr lang="fr-BE" dirty="0">
                <a:solidFill>
                  <a:srgbClr val="ED5C57"/>
                </a:solidFill>
                <a:effectLst/>
              </a:rPr>
              <a:t>L'AA restera la même et la note du BIP remplacera la note de l'AA originale?</a:t>
            </a:r>
            <a:endParaRPr lang="fr-BE" dirty="0">
              <a:solidFill>
                <a:srgbClr val="000000"/>
              </a:solidFill>
              <a:effectLst/>
            </a:endParaRPr>
          </a:p>
          <a:p>
            <a:pPr marL="457200"/>
            <a:r>
              <a:rPr lang="fr-BE" dirty="0">
                <a:solidFill>
                  <a:srgbClr val="ED5C57"/>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master ostéo PSYC I 6026 : AA partie dopage: </a:t>
            </a:r>
            <a:r>
              <a:rPr lang="fr-BE" dirty="0">
                <a:solidFill>
                  <a:srgbClr val="ED5C57"/>
                </a:solidFill>
                <a:effectLst/>
              </a:rPr>
              <a:t>L'AA restera la même et la note du BIP remplacera la note de l'AA originale?</a:t>
            </a:r>
            <a:endParaRPr lang="fr-BE" dirty="0">
              <a:solidFill>
                <a:srgbClr val="000000"/>
              </a:solidFill>
              <a:effectLst/>
            </a:endParaRPr>
          </a:p>
          <a:p>
            <a:r>
              <a:rPr lang="fr-BE" dirty="0">
                <a:solidFill>
                  <a:srgbClr val="C82613"/>
                </a:solidFill>
                <a:effectLst/>
              </a:rPr>
              <a:t> </a:t>
            </a:r>
            <a:endParaRPr lang="fr-BE" dirty="0"/>
          </a:p>
          <a:p>
            <a:r>
              <a:rPr lang="fr-BE" dirty="0">
                <a:solidFill>
                  <a:srgbClr val="C82613"/>
                </a:solidFill>
                <a:effectLst/>
              </a:rPr>
              <a:t>Pouvez vous confirmer (ou non):</a:t>
            </a:r>
            <a:endParaRPr lang="fr-BE" dirty="0"/>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21</a:t>
            </a:fld>
            <a:endParaRPr lang="fr-BE"/>
          </a:p>
        </p:txBody>
      </p:sp>
    </p:spTree>
    <p:extLst>
      <p:ext uri="{BB962C8B-B14F-4D97-AF65-F5344CB8AC3E}">
        <p14:creationId xmlns:p14="http://schemas.microsoft.com/office/powerpoint/2010/main" val="19314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A3C5-43C2-9FF4-453C-78E0D306C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3F2BA-D822-6BD3-105E-205486BE0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8429B-26E6-0C27-30E4-998A9846B6A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3B31929-5D90-3926-EC09-A07820530CD0}"/>
              </a:ext>
            </a:extLst>
          </p:cNvPr>
          <p:cNvSpPr>
            <a:spLocks noGrp="1"/>
          </p:cNvSpPr>
          <p:nvPr>
            <p:ph type="sldNum" sz="quarter" idx="5"/>
          </p:nvPr>
        </p:nvSpPr>
        <p:spPr/>
        <p:txBody>
          <a:bodyPr/>
          <a:lstStyle/>
          <a:p>
            <a:fld id="{BF0666BD-D9EE-43EF-83FB-322503362007}" type="slidenum">
              <a:rPr lang="fr-BE" smtClean="0"/>
              <a:t>5</a:t>
            </a:fld>
            <a:endParaRPr lang="fr-BE"/>
          </a:p>
        </p:txBody>
      </p:sp>
    </p:spTree>
    <p:extLst>
      <p:ext uri="{BB962C8B-B14F-4D97-AF65-F5344CB8AC3E}">
        <p14:creationId xmlns:p14="http://schemas.microsoft.com/office/powerpoint/2010/main" val="8908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sur cette opportunité</a:t>
            </a:r>
          </a:p>
          <a:p>
            <a:r>
              <a:rPr lang="fr-BE" dirty="0"/>
              <a:t>Possibilité de partie en binôme</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7</a:t>
            </a:fld>
            <a:endParaRPr lang="fr-BE"/>
          </a:p>
        </p:txBody>
      </p:sp>
    </p:spTree>
    <p:extLst>
      <p:ext uri="{BB962C8B-B14F-4D97-AF65-F5344CB8AC3E}">
        <p14:creationId xmlns:p14="http://schemas.microsoft.com/office/powerpoint/2010/main" val="268684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Pour les ostéos</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9</a:t>
            </a:fld>
            <a:endParaRPr lang="fr-BE"/>
          </a:p>
        </p:txBody>
      </p:sp>
    </p:spTree>
    <p:extLst>
      <p:ext uri="{BB962C8B-B14F-4D97-AF65-F5344CB8AC3E}">
        <p14:creationId xmlns:p14="http://schemas.microsoft.com/office/powerpoint/2010/main" val="35035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11</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12</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14</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p>
          <a:p>
            <a:r>
              <a:rPr lang="fr-BE" dirty="0"/>
              <a:t>Avertir pour Nouméa</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15</a:t>
            </a:fld>
            <a:endParaRPr lang="fr-BE"/>
          </a:p>
        </p:txBody>
      </p:sp>
    </p:spTree>
    <p:extLst>
      <p:ext uri="{BB962C8B-B14F-4D97-AF65-F5344CB8AC3E}">
        <p14:creationId xmlns:p14="http://schemas.microsoft.com/office/powerpoint/2010/main" val="277460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Prévenir les étudiants que l’appel est ouvert</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16</a:t>
            </a:fld>
            <a:endParaRPr lang="fr-BE"/>
          </a:p>
        </p:txBody>
      </p:sp>
    </p:spTree>
    <p:extLst>
      <p:ext uri="{BB962C8B-B14F-4D97-AF65-F5344CB8AC3E}">
        <p14:creationId xmlns:p14="http://schemas.microsoft.com/office/powerpoint/2010/main" val="235548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16-04-25</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‹N°›</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16/04/2025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16/04/2025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16/04/2025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16/04/2025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16/04/2025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‹N°›</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16-04-25</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‹N°›</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ulb.be/fr/partir-en-echange/bour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etudiant.ulb.be/medias/fichier/2024-25-reglement-fames_1695715415537-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ivis.eu/fr/learn/civis-courses?type%5B%5D=8#courses"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etudiant.ulb.be/fr/programme-d-echanges/postuler-stages-erasmu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ulb.be/fr/etudier/partir-ou-venir-en-echan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ulb.be/fr/partir-en-echange/erasmus-goes-gree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sm.ulb.be/fr/intrafsm/stages-erasmus-jeunes-diplom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5DC50-35C7-F392-58F7-535F903202B0}"/>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endParaRPr lang="fr-FR" sz="2800" b="1" i="1" dirty="0">
              <a:latin typeface="Comic Sans MS" panose="030F0702030302020204" pitchFamily="66" charset="0"/>
            </a:endParaRPr>
          </a:p>
        </p:txBody>
      </p:sp>
      <p:sp>
        <p:nvSpPr>
          <p:cNvPr id="3" name="TextBox 2">
            <a:extLst>
              <a:ext uri="{FF2B5EF4-FFF2-40B4-BE49-F238E27FC236}">
                <a16:creationId xmlns:a16="http://schemas.microsoft.com/office/drawing/2014/main" id="{CEDBD87D-B24D-F4AB-936C-338BD4FE8373}"/>
              </a:ext>
            </a:extLst>
          </p:cNvPr>
          <p:cNvSpPr txBox="1"/>
          <p:nvPr/>
        </p:nvSpPr>
        <p:spPr>
          <a:xfrm>
            <a:off x="233680" y="1854200"/>
            <a:ext cx="11379200" cy="1477328"/>
          </a:xfrm>
          <a:prstGeom prst="rect">
            <a:avLst/>
          </a:prstGeom>
          <a:noFill/>
        </p:spPr>
        <p:txBody>
          <a:bodyPr wrap="square" rtlCol="0">
            <a:spAutoFit/>
          </a:bodyPr>
          <a:lstStyle/>
          <a:p>
            <a:r>
              <a:rPr lang="fr-BE" dirty="0"/>
              <a:t>La mobilité vers les destinations proposées suivantes se fait sur base de conventions bilatérales avec nos partenaires. Ceci nous permet d’être certains de la qualité des enseignements que vous allez suivre chez nos partenaires, ce qui nous permet de valoriser les cours réussis dans votre PAE.</a:t>
            </a:r>
          </a:p>
          <a:p>
            <a:endParaRPr lang="fr-BE" dirty="0"/>
          </a:p>
          <a:p>
            <a:r>
              <a:rPr lang="fr-BE" dirty="0"/>
              <a:t>Actuellement, nous n’avons pas de mobilité d’études à proposer pour la section d’ostéo. </a:t>
            </a:r>
            <a:endParaRPr lang="en-GB" dirty="0"/>
          </a:p>
        </p:txBody>
      </p:sp>
    </p:spTree>
    <p:extLst>
      <p:ext uri="{BB962C8B-B14F-4D97-AF65-F5344CB8AC3E}">
        <p14:creationId xmlns:p14="http://schemas.microsoft.com/office/powerpoint/2010/main" val="140364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22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072799"/>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facultaire</a:t>
            </a:r>
          </a:p>
          <a:p>
            <a:pPr marL="393700" lvl="1" indent="0">
              <a:lnSpc>
                <a:spcPct val="80000"/>
              </a:lnSpc>
              <a:buNone/>
            </a:pPr>
            <a:endParaRPr lang="fr-BE" sz="2000" dirty="0"/>
          </a:p>
          <a:p>
            <a:pPr>
              <a:lnSpc>
                <a:spcPct val="80000"/>
              </a:lnSpc>
            </a:pPr>
            <a:r>
              <a:rPr lang="fr-BE" sz="2200" b="1" dirty="0"/>
              <a:t>Quand postuler?</a:t>
            </a:r>
          </a:p>
          <a:p>
            <a:pPr lvl="1">
              <a:lnSpc>
                <a:spcPct val="80000"/>
              </a:lnSpc>
            </a:pPr>
            <a:r>
              <a:rPr lang="fr-BE" sz="2000" dirty="0"/>
              <a:t>Kinésithérapie: en BA3 </a:t>
            </a:r>
          </a:p>
          <a:p>
            <a:pPr lvl="1">
              <a:lnSpc>
                <a:spcPct val="80000"/>
              </a:lnSpc>
            </a:pPr>
            <a:r>
              <a:rPr lang="fr-BE" sz="2000" dirty="0"/>
              <a:t>Education Physique: en MA1</a:t>
            </a:r>
          </a:p>
          <a:p>
            <a:pPr>
              <a:lnSpc>
                <a:spcPct val="80000"/>
              </a:lnSpc>
            </a:pPr>
            <a:endParaRPr lang="fr-BE" sz="2200" b="1"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25 janvier et le 16 février 2025</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r>
              <a:rPr lang="fr-BE" sz="2200" b="1" dirty="0"/>
              <a:t>Joindre une lettre de motivation.</a:t>
            </a:r>
            <a:endParaRPr lang="fr-BE" sz="2200" dirty="0"/>
          </a:p>
        </p:txBody>
      </p:sp>
      <p:sp>
        <p:nvSpPr>
          <p:cNvPr id="3" name="Rectangle 2">
            <a:extLst>
              <a:ext uri="{FF2B5EF4-FFF2-40B4-BE49-F238E27FC236}">
                <a16:creationId xmlns:a16="http://schemas.microsoft.com/office/drawing/2014/main" id="{0A4A0564-0932-2838-2ED5-A40F4C173DE3}"/>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r>
              <a:rPr lang="en-US" sz="2800" b="1" i="1" dirty="0">
                <a:latin typeface="Comic Sans MS" panose="030F0702030302020204" pitchFamily="66" charset="0"/>
              </a:rPr>
              <a:t>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65931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25 janvier</a:t>
            </a:r>
          </a:p>
          <a:p>
            <a:pPr algn="ctr"/>
            <a:r>
              <a:rPr lang="fr-FR" dirty="0">
                <a:solidFill>
                  <a:srgbClr val="FF0000"/>
                </a:solidFill>
              </a:rPr>
              <a:t>2025</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16 février</a:t>
            </a:r>
          </a:p>
          <a:p>
            <a:pPr algn="ctr"/>
            <a:r>
              <a:rPr lang="fr-FR" dirty="0">
                <a:solidFill>
                  <a:srgbClr val="FF0000"/>
                </a:solidFill>
              </a:rPr>
              <a:t>2025</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2026</a:t>
            </a:r>
          </a:p>
        </p:txBody>
      </p:sp>
      <p:sp>
        <p:nvSpPr>
          <p:cNvPr id="4" name="ZoneTexte 3"/>
          <p:cNvSpPr txBox="1"/>
          <p:nvPr/>
        </p:nvSpPr>
        <p:spPr>
          <a:xfrm>
            <a:off x="1030951" y="996668"/>
            <a:ext cx="8830022" cy="2308324"/>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d’études dans lequel il doit être spécifié les cours à faire chez notre partenaire remplaçants des cours de chez nous).</a:t>
            </a:r>
          </a:p>
          <a:p>
            <a:pPr marL="342900" indent="-342900">
              <a:buFontTx/>
              <a:buChar char="-"/>
            </a:pPr>
            <a:r>
              <a:rPr lang="fr-BE" sz="2000" dirty="0"/>
              <a:t>Examens évalués par l’université d’accueil (! Respect du nombre ECTS)</a:t>
            </a:r>
          </a:p>
          <a:p>
            <a:pPr marL="342900" indent="-342900">
              <a:buFontTx/>
              <a:buChar char="-"/>
            </a:pPr>
            <a:r>
              <a:rPr lang="fr-BE" sz="2000" dirty="0"/>
              <a:t>3 mois pour les kinés (15 ECTS). Pour les kinés, le programme inclus les stages (avec des séminaires et/ou de cours théoriques)</a:t>
            </a:r>
          </a:p>
          <a:p>
            <a:pPr marL="342900" indent="-342900">
              <a:buFontTx/>
              <a:buChar char="-"/>
            </a:pPr>
            <a:r>
              <a:rPr lang="fr-BE" sz="2000" dirty="0"/>
              <a:t>Un quadrimestre complet pour l’éducation physique (30 ECTS)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2026</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2024</a:t>
            </a:r>
            <a:r>
              <a:rPr lang="fr-BE" dirty="0">
                <a:effectLst/>
              </a:rPr>
              <a:t> : Ouverture du formulaire pour les destinations hors-Europe toutes disciplines </a:t>
            </a:r>
          </a:p>
          <a:p>
            <a:r>
              <a:rPr lang="fr-BE" b="1" dirty="0">
                <a:solidFill>
                  <a:srgbClr val="FF0000"/>
                </a:solidFill>
                <a:effectLst/>
              </a:rPr>
              <a:t>	15 janvier 2025</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303069" y="2448044"/>
            <a:ext cx="430305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A ce jour, aucun étudiant de la FSM est parti vers aucune de ces destinations pour une mobilité d’études. Si cela vous intéresse, vous êtes invités à voir leurs programmes sur leurs sites. </a:t>
            </a:r>
            <a:endPar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Pour l’éducation physique: Aix-Marseille, National and </a:t>
            </a:r>
            <a:r>
              <a:rPr lang="fr-BE" sz="1400" i="1" dirty="0" err="1">
                <a:solidFill>
                  <a:prstClr val="black"/>
                </a:solidFill>
                <a:latin typeface="Calibri" panose="020F0502020204030204"/>
              </a:rPr>
              <a:t>Kapodistrian</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Athens</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Bucharest</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Universidad</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Autónoma</a:t>
            </a:r>
            <a:r>
              <a:rPr lang="fr-BE" sz="1400" i="1" dirty="0">
                <a:solidFill>
                  <a:prstClr val="black"/>
                </a:solidFill>
                <a:latin typeface="Calibri" panose="020F0502020204030204"/>
              </a:rPr>
              <a:t> de Madrid,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 et Glasgow.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rPr>
              <a:t>Pour la kiné: il </a:t>
            </a:r>
            <a:r>
              <a:rPr lang="fr-BE" sz="1400" i="1" dirty="0">
                <a:solidFill>
                  <a:prstClr val="black"/>
                </a:solidFill>
                <a:latin typeface="Calibri" panose="020F0502020204030204"/>
              </a:rPr>
              <a:t>n’y a pas de grade de master chez nos partenaires (mais il y a bachelier de 3 ans à la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r>
              <a:rPr lang="fr-BE" sz="1400" dirty="0">
                <a:solidFill>
                  <a:prstClr val="black"/>
                </a:solidFill>
                <a:latin typeface="Calibri" panose="020F0502020204030204"/>
              </a:rPr>
              <a: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24168990"/>
              </p:ext>
            </p:extLst>
          </p:nvPr>
        </p:nvGraphicFramePr>
        <p:xfrm>
          <a:off x="578431" y="1680208"/>
          <a:ext cx="11227442" cy="4663440"/>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910888">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06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6855">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063">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486">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502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458" y="2649756"/>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631175"/>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97553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18" y="4746258"/>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19" y="5329424"/>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719" y="5732885"/>
            <a:ext cx="179705" cy="179705"/>
          </a:xfrm>
          <a:prstGeom prst="rect">
            <a:avLst/>
          </a:prstGeom>
          <a:noFill/>
          <a:ln>
            <a:noFill/>
          </a:ln>
        </p:spPr>
      </p:pic>
      <p:sp>
        <p:nvSpPr>
          <p:cNvPr id="3" name="TextBox 2">
            <a:extLst>
              <a:ext uri="{FF2B5EF4-FFF2-40B4-BE49-F238E27FC236}">
                <a16:creationId xmlns:a16="http://schemas.microsoft.com/office/drawing/2014/main" id="{2D81BC5E-6D43-F2BF-F745-4491BD626986}"/>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340678015"/>
              </p:ext>
            </p:extLst>
          </p:nvPr>
        </p:nvGraphicFramePr>
        <p:xfrm>
          <a:off x="489685" y="1645918"/>
          <a:ext cx="11212630" cy="3510370"/>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832735">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96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432982">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03">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 </a:t>
                      </a:r>
                      <a:r>
                        <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Université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413" y="3780110"/>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412" y="2514502"/>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5"/>
          <a:stretch>
            <a:fillRect/>
          </a:stretch>
        </p:blipFill>
        <p:spPr>
          <a:xfrm flipV="1">
            <a:off x="1794893" y="4789593"/>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6"/>
          <a:stretch>
            <a:fillRect/>
          </a:stretch>
        </p:blipFill>
        <p:spPr>
          <a:xfrm>
            <a:off x="1841413" y="4283256"/>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7"/>
          <a:stretch>
            <a:fillRect/>
          </a:stretch>
        </p:blipFill>
        <p:spPr>
          <a:xfrm>
            <a:off x="1841413" y="2945780"/>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8"/>
          <a:stretch>
            <a:fillRect/>
          </a:stretch>
        </p:blipFill>
        <p:spPr>
          <a:xfrm>
            <a:off x="1841412" y="3362001"/>
            <a:ext cx="182896" cy="188992"/>
          </a:xfrm>
          <a:prstGeom prst="rect">
            <a:avLst/>
          </a:prstGeom>
        </p:spPr>
      </p:pic>
      <p:sp>
        <p:nvSpPr>
          <p:cNvPr id="7" name="TextBox 6">
            <a:extLst>
              <a:ext uri="{FF2B5EF4-FFF2-40B4-BE49-F238E27FC236}">
                <a16:creationId xmlns:a16="http://schemas.microsoft.com/office/drawing/2014/main" id="{FFCC65FE-6213-EB7B-BC1E-DFF8153A0D69}"/>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79334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et assurances</a:t>
            </a:r>
            <a:endParaRPr lang="fr-FR" sz="2800" b="1" i="1" dirty="0">
              <a:latin typeface="Comic Sans MS" panose="030F0702030302020204" pitchFamily="66" charset="0"/>
            </a:endParaRPr>
          </a:p>
        </p:txBody>
      </p:sp>
      <p:sp>
        <p:nvSpPr>
          <p:cNvPr id="3" name="Rectangle 2"/>
          <p:cNvSpPr/>
          <p:nvPr/>
        </p:nvSpPr>
        <p:spPr>
          <a:xfrm>
            <a:off x="848809" y="1507321"/>
            <a:ext cx="10548197" cy="3865674"/>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ULB</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- 2024-25-Règlement-FAMES (ulb.be)</a:t>
            </a:r>
            <a:endParaRPr lang="fr-BE" sz="2000" dirty="0"/>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p>
          <a:p>
            <a:pPr lvl="1">
              <a:lnSpc>
                <a:spcPct val="80000"/>
              </a:lnSpc>
            </a:pPr>
            <a:endParaRPr lang="fr-BE" sz="2000" b="1" dirty="0">
              <a:solidFill>
                <a:srgbClr val="FF0000"/>
              </a:solidFill>
              <a:sym typeface="Wingdings" panose="05000000000000000000" pitchFamily="2" charset="2"/>
            </a:endParaRPr>
          </a:p>
          <a:p>
            <a:pPr marL="800100" lvl="1" indent="-342900">
              <a:lnSpc>
                <a:spcPct val="80000"/>
              </a:lnSpc>
              <a:buFont typeface="Arial" panose="020B0604020202020204" pitchFamily="34" charset="0"/>
              <a:buChar char="•"/>
            </a:pPr>
            <a:r>
              <a:rPr lang="fr-BE" sz="2000" dirty="0">
                <a:sym typeface="Wingdings" panose="05000000000000000000" pitchFamily="2" charset="2"/>
              </a:rPr>
              <a:t>NB : assurances professionnelles pour le Canada</a:t>
            </a:r>
          </a:p>
          <a:p>
            <a:pPr marL="800100" lvl="1" indent="-342900">
              <a:lnSpc>
                <a:spcPct val="80000"/>
              </a:lnSpc>
              <a:buFont typeface="Arial" panose="020B0604020202020204" pitchFamily="34" charset="0"/>
              <a:buChar char="•"/>
            </a:pPr>
            <a:endParaRPr lang="fr-BE" sz="2000" b="1" dirty="0">
              <a:solidFill>
                <a:srgbClr val="FF0000"/>
              </a:solidFill>
              <a:sym typeface="Wingdings" panose="05000000000000000000" pitchFamily="2" charset="2"/>
            </a:endParaRPr>
          </a:p>
          <a:p>
            <a:pPr lvl="1">
              <a:lnSpc>
                <a:spcPct val="80000"/>
              </a:lnSpc>
            </a:pPr>
            <a:endParaRPr lang="fr-BE" sz="2000" b="1" dirty="0"/>
          </a:p>
        </p:txBody>
      </p:sp>
      <p:sp>
        <p:nvSpPr>
          <p:cNvPr id="4" name="ZoneTexte 3">
            <a:extLst>
              <a:ext uri="{FF2B5EF4-FFF2-40B4-BE49-F238E27FC236}">
                <a16:creationId xmlns:a16="http://schemas.microsoft.com/office/drawing/2014/main" id="{5D57E890-85EC-8F92-A98E-C55DAF9CFBCE}"/>
              </a:ext>
            </a:extLst>
          </p:cNvPr>
          <p:cNvSpPr txBox="1"/>
          <p:nvPr/>
        </p:nvSpPr>
        <p:spPr>
          <a:xfrm>
            <a:off x="5335253" y="5783681"/>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8984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D696-79F1-43C2-850E-899A75C47CD3}"/>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 </a:t>
            </a:r>
            <a:r>
              <a:rPr lang="en-US" sz="2800" b="1" i="1" dirty="0" err="1">
                <a:latin typeface="Comic Sans MS" panose="030F0702030302020204" pitchFamily="66" charset="0"/>
              </a:rPr>
              <a:t>modalités</a:t>
            </a:r>
            <a:r>
              <a:rPr lang="en-US" sz="2800" b="1" i="1" dirty="0">
                <a:latin typeface="Comic Sans MS" panose="030F0702030302020204" pitchFamily="66" charset="0"/>
              </a:rPr>
              <a:t> de </a:t>
            </a:r>
            <a:r>
              <a:rPr lang="en-US" sz="2800" b="1" i="1" dirty="0" err="1">
                <a:latin typeface="Comic Sans MS" panose="030F0702030302020204" pitchFamily="66" charset="0"/>
              </a:rPr>
              <a:t>paiement</a:t>
            </a:r>
            <a:endParaRPr lang="fr-FR" sz="2800" b="1" i="1" dirty="0">
              <a:latin typeface="Comic Sans MS" panose="030F0702030302020204" pitchFamily="66" charset="0"/>
            </a:endParaRPr>
          </a:p>
        </p:txBody>
      </p:sp>
      <p:sp>
        <p:nvSpPr>
          <p:cNvPr id="6" name="ZoneTexte 5">
            <a:extLst>
              <a:ext uri="{FF2B5EF4-FFF2-40B4-BE49-F238E27FC236}">
                <a16:creationId xmlns:a16="http://schemas.microsoft.com/office/drawing/2014/main" id="{D8DDC244-686D-DFB9-DC1C-AE83E35DF962}"/>
              </a:ext>
            </a:extLst>
          </p:cNvPr>
          <p:cNvSpPr txBox="1"/>
          <p:nvPr/>
        </p:nvSpPr>
        <p:spPr>
          <a:xfrm>
            <a:off x="1714500" y="2091690"/>
            <a:ext cx="9109710" cy="3785652"/>
          </a:xfrm>
          <a:prstGeom prst="rect">
            <a:avLst/>
          </a:prstGeom>
          <a:noFill/>
        </p:spPr>
        <p:txBody>
          <a:bodyPr wrap="square" rtlCol="0">
            <a:spAutoFit/>
          </a:bodyPr>
          <a:lstStyle/>
          <a:p>
            <a:pPr marL="457200" indent="-457200">
              <a:buFont typeface="+mj-lt"/>
              <a:buAutoNum type="arabicPeriod"/>
            </a:pPr>
            <a:r>
              <a:rPr lang="fr-BE" sz="2400" dirty="0"/>
              <a:t>Contrat de bourse à signer dès que le départ est confirmé</a:t>
            </a:r>
          </a:p>
          <a:p>
            <a:pPr marL="457200" indent="-457200">
              <a:buFont typeface="+mj-lt"/>
              <a:buAutoNum type="arabicPeriod"/>
            </a:pPr>
            <a:endParaRPr lang="fr-BE" sz="2400" dirty="0"/>
          </a:p>
          <a:p>
            <a:pPr marL="457200" indent="-457200">
              <a:buFont typeface="+mj-lt"/>
              <a:buAutoNum type="arabicPeriod"/>
            </a:pPr>
            <a:r>
              <a:rPr lang="fr-BE" sz="2400" dirty="0"/>
              <a:t>Premier versement de 70% de la totalité de la bourse, sur base de la durée présumée</a:t>
            </a:r>
          </a:p>
          <a:p>
            <a:pPr marL="457200" indent="-457200">
              <a:buFont typeface="+mj-lt"/>
              <a:buAutoNum type="arabicPeriod"/>
            </a:pPr>
            <a:endParaRPr lang="fr-BE" sz="2400" dirty="0"/>
          </a:p>
          <a:p>
            <a:pPr marL="457200" indent="-457200">
              <a:buFont typeface="+mj-lt"/>
              <a:buAutoNum type="arabicPeriod"/>
            </a:pPr>
            <a:r>
              <a:rPr lang="fr-BE" sz="2400" dirty="0"/>
              <a:t>Constitution du dossier de bourse par l’étudiant (check-out, rapport final, </a:t>
            </a:r>
            <a:r>
              <a:rPr lang="fr-BE" sz="2400" dirty="0" err="1"/>
              <a:t>etc</a:t>
            </a:r>
            <a:r>
              <a:rPr lang="fr-BE" sz="2400" dirty="0"/>
              <a:t> …)</a:t>
            </a:r>
          </a:p>
          <a:p>
            <a:pPr marL="457200" indent="-457200">
              <a:buFont typeface="+mj-lt"/>
              <a:buAutoNum type="arabicPeriod"/>
            </a:pPr>
            <a:endParaRPr lang="fr-BE" sz="2400" dirty="0"/>
          </a:p>
          <a:p>
            <a:pPr marL="457200" indent="-457200">
              <a:buFont typeface="+mj-lt"/>
              <a:buAutoNum type="arabicPeriod"/>
            </a:pPr>
            <a:r>
              <a:rPr lang="fr-BE" sz="2400" dirty="0"/>
              <a:t>Versement du solde de la bourse sur base des dates réelles de séjour.</a:t>
            </a:r>
          </a:p>
        </p:txBody>
      </p:sp>
    </p:spTree>
    <p:extLst>
      <p:ext uri="{BB962C8B-B14F-4D97-AF65-F5344CB8AC3E}">
        <p14:creationId xmlns:p14="http://schemas.microsoft.com/office/powerpoint/2010/main" val="169630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fontScale="92500" lnSpcReduction="2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u="sng" dirty="0"/>
              <a:t>25/01 au 16/02</a:t>
            </a:r>
            <a:r>
              <a:rPr lang="fr-BE" dirty="0"/>
              <a:t>) via le lien qui vous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a:p>
            <a:pPr marL="342900" indent="-342900">
              <a:buFontTx/>
              <a:buChar char="-"/>
            </a:pPr>
            <a:r>
              <a:rPr lang="fr-BE" dirty="0"/>
              <a:t>Une fois le dossier introduit, les demandes de modification de destination ne pourront pas être prises en compte </a:t>
            </a:r>
          </a:p>
          <a:p>
            <a:pPr marL="342900" indent="-342900">
              <a:buFontTx/>
              <a:buChar char="-"/>
            </a:pPr>
            <a:r>
              <a:rPr lang="fr-BE" dirty="0"/>
              <a:t>Les détails spécifiques seront donnés après la rentrée académique de l’année de la mobilité</a:t>
            </a:r>
          </a:p>
        </p:txBody>
      </p:sp>
      <p:sp>
        <p:nvSpPr>
          <p:cNvPr id="2" name="Rectangle 1">
            <a:extLst>
              <a:ext uri="{FF2B5EF4-FFF2-40B4-BE49-F238E27FC236}">
                <a16:creationId xmlns:a16="http://schemas.microsoft.com/office/drawing/2014/main" id="{D8A7BEB4-84B7-2634-58C2-7FD04B105F38}"/>
              </a:ext>
            </a:extLst>
          </p:cNvPr>
          <p:cNvSpPr/>
          <p:nvPr/>
        </p:nvSpPr>
        <p:spPr>
          <a:xfrm>
            <a:off x="0" y="25146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Candidater</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5136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87283" y="1297421"/>
            <a:ext cx="11088831" cy="4524315"/>
          </a:xfrm>
          <a:prstGeom prst="rect">
            <a:avLst/>
          </a:prstGeom>
          <a:noFill/>
        </p:spPr>
        <p:txBody>
          <a:bodyPr wrap="square" rtlCol="0">
            <a:spAutoFit/>
          </a:bodyPr>
          <a:lstStyle/>
          <a:p>
            <a:endParaRPr lang="fr-BE" dirty="0"/>
          </a:p>
          <a:p>
            <a:r>
              <a:rPr lang="fr-BE" b="0" i="0" dirty="0">
                <a:solidFill>
                  <a:srgbClr val="040404"/>
                </a:solidFill>
                <a:effectLst/>
                <a:latin typeface="opensans"/>
              </a:rPr>
              <a:t>De  façon générale:</a:t>
            </a:r>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17 octobre 2024</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Tree>
    <p:extLst>
      <p:ext uri="{BB962C8B-B14F-4D97-AF65-F5344CB8AC3E}">
        <p14:creationId xmlns:p14="http://schemas.microsoft.com/office/powerpoint/2010/main" val="31637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E6F7-C7CE-48A6-5A72-EA8860B37F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391A8E-4083-1D9E-A806-31C965E77C2D}"/>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7FAD1EC0-1C95-558B-698F-F536BA4CAD9D}"/>
              </a:ext>
            </a:extLst>
          </p:cNvPr>
          <p:cNvSpPr txBox="1"/>
          <p:nvPr/>
        </p:nvSpPr>
        <p:spPr>
          <a:xfrm>
            <a:off x="440150" y="1118312"/>
            <a:ext cx="10769600" cy="5355312"/>
          </a:xfrm>
          <a:prstGeom prst="rect">
            <a:avLst/>
          </a:prstGeom>
          <a:noFill/>
        </p:spPr>
        <p:txBody>
          <a:bodyPr wrap="square" rtlCol="0">
            <a:spAutoFit/>
          </a:bodyPr>
          <a:lstStyle/>
          <a:p>
            <a:endParaRPr lang="fr-BE" dirty="0"/>
          </a:p>
          <a:p>
            <a:r>
              <a:rPr lang="fr-BE" sz="3200" b="0" i="0" dirty="0">
                <a:solidFill>
                  <a:srgbClr val="040404"/>
                </a:solidFill>
                <a:effectLst/>
                <a:latin typeface="opensans"/>
              </a:rPr>
              <a:t>BIP FSM : </a:t>
            </a:r>
          </a:p>
          <a:p>
            <a:endParaRPr lang="fr-BE" sz="3200" dirty="0">
              <a:solidFill>
                <a:srgbClr val="040404"/>
              </a:solidFill>
              <a:latin typeface="opensans"/>
            </a:endParaRPr>
          </a:p>
          <a:p>
            <a:r>
              <a:rPr lang="fr-BE" sz="3200" dirty="0"/>
              <a:t>Projets BIP FSM (2024-2025): </a:t>
            </a:r>
          </a:p>
          <a:p>
            <a:endParaRPr lang="fr-BE" sz="3200" dirty="0"/>
          </a:p>
          <a:p>
            <a:pPr marL="457200" indent="-457200">
              <a:buFont typeface="Arial" panose="020B0604020202020204" pitchFamily="34" charset="0"/>
              <a:buChar char="•"/>
            </a:pPr>
            <a:r>
              <a:rPr lang="fr-BE" sz="3200" dirty="0"/>
              <a:t>Sport and Mental </a:t>
            </a:r>
            <a:r>
              <a:rPr lang="fr-BE" sz="3200" dirty="0" err="1"/>
              <a:t>Health</a:t>
            </a:r>
            <a:r>
              <a:rPr lang="fr-BE" sz="3200" dirty="0"/>
              <a:t> 2 (Lausanne). Prof. Jennifer Foucart.</a:t>
            </a:r>
          </a:p>
          <a:p>
            <a:pPr marL="457200" indent="-457200">
              <a:buFont typeface="Arial" panose="020B0604020202020204" pitchFamily="34" charset="0"/>
              <a:buChar char="•"/>
            </a:pPr>
            <a:endParaRPr lang="fr-BE" sz="3200" dirty="0"/>
          </a:p>
          <a:p>
            <a:pPr marL="457200" indent="-457200">
              <a:buFont typeface="Arial" panose="020B0604020202020204" pitchFamily="34" charset="0"/>
              <a:buChar char="•"/>
            </a:pPr>
            <a:r>
              <a:rPr lang="fr-BE" sz="3200" dirty="0" err="1">
                <a:latin typeface="Calibri" panose="020F0502020204030204" pitchFamily="34" charset="0"/>
              </a:rPr>
              <a:t>B</a:t>
            </a:r>
            <a:r>
              <a:rPr lang="fr-BE" sz="3200" dirty="0" err="1"/>
              <a:t>iological</a:t>
            </a:r>
            <a:r>
              <a:rPr lang="fr-BE" sz="3200" dirty="0"/>
              <a:t> Basis of </a:t>
            </a:r>
            <a:r>
              <a:rPr lang="fr-BE" sz="3200" dirty="0" err="1"/>
              <a:t>Aging</a:t>
            </a:r>
            <a:r>
              <a:rPr lang="fr-BE" sz="3200" dirty="0"/>
              <a:t> and </a:t>
            </a:r>
            <a:r>
              <a:rPr lang="fr-BE" sz="3200" dirty="0" err="1"/>
              <a:t>Related</a:t>
            </a:r>
            <a:r>
              <a:rPr lang="fr-BE" sz="3200" dirty="0"/>
              <a:t> </a:t>
            </a:r>
            <a:r>
              <a:rPr lang="fr-BE" sz="3200" dirty="0" err="1"/>
              <a:t>Diseases</a:t>
            </a:r>
            <a:r>
              <a:rPr lang="fr-BE" sz="3200" dirty="0"/>
              <a:t> (Glasgow). Prof. Stéphane Baudry.</a:t>
            </a:r>
          </a:p>
          <a:p>
            <a:pPr marL="457200" indent="-457200">
              <a:buFont typeface="Arial" panose="020B0604020202020204" pitchFamily="34" charset="0"/>
              <a:buChar char="•"/>
            </a:pPr>
            <a:endParaRPr lang="fr-BE" sz="3200" dirty="0"/>
          </a:p>
          <a:p>
            <a:r>
              <a:rPr lang="fr-BE" dirty="0"/>
              <a:t>(Vous pouvez vous inscrire à tout autre BIP (en dehors de ceux -ci): ce BIP sera pris en compte comme crédit supplémentaire gratuit avec pondération à Zéro)</a:t>
            </a:r>
          </a:p>
        </p:txBody>
      </p:sp>
    </p:spTree>
    <p:extLst>
      <p:ext uri="{BB962C8B-B14F-4D97-AF65-F5344CB8AC3E}">
        <p14:creationId xmlns:p14="http://schemas.microsoft.com/office/powerpoint/2010/main" val="182340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55B36-09C7-CA38-DCC0-DFED4909CB7F}"/>
              </a:ext>
            </a:extLst>
          </p:cNvPr>
          <p:cNvPicPr>
            <a:picLocks noChangeAspect="1"/>
          </p:cNvPicPr>
          <p:nvPr/>
        </p:nvPicPr>
        <p:blipFill>
          <a:blip r:embed="rId3"/>
          <a:stretch>
            <a:fillRect/>
          </a:stretch>
        </p:blipFill>
        <p:spPr>
          <a:xfrm>
            <a:off x="1252954" y="1470991"/>
            <a:ext cx="3738556" cy="4740966"/>
          </a:xfrm>
          <a:prstGeom prst="rect">
            <a:avLst/>
          </a:prstGeom>
        </p:spPr>
      </p:pic>
      <p:pic>
        <p:nvPicPr>
          <p:cNvPr id="5" name="Picture 4">
            <a:extLst>
              <a:ext uri="{FF2B5EF4-FFF2-40B4-BE49-F238E27FC236}">
                <a16:creationId xmlns:a16="http://schemas.microsoft.com/office/drawing/2014/main" id="{A899A523-CCF6-6BAF-35D4-6E8789B3BA01}"/>
              </a:ext>
            </a:extLst>
          </p:cNvPr>
          <p:cNvPicPr>
            <a:picLocks noChangeAspect="1"/>
          </p:cNvPicPr>
          <p:nvPr/>
        </p:nvPicPr>
        <p:blipFill>
          <a:blip r:embed="rId4"/>
          <a:stretch>
            <a:fillRect/>
          </a:stretch>
        </p:blipFill>
        <p:spPr>
          <a:xfrm>
            <a:off x="6579703" y="1517021"/>
            <a:ext cx="4542183" cy="4436518"/>
          </a:xfrm>
          <a:prstGeom prst="rect">
            <a:avLst/>
          </a:prstGeom>
        </p:spPr>
      </p:pic>
      <p:sp>
        <p:nvSpPr>
          <p:cNvPr id="6" name="Rectangle 5">
            <a:extLst>
              <a:ext uri="{FF2B5EF4-FFF2-40B4-BE49-F238E27FC236}">
                <a16:creationId xmlns:a16="http://schemas.microsoft.com/office/drawing/2014/main" id="{820E7C23-BBE7-9FA9-9781-E1AED22662C3}"/>
              </a:ext>
            </a:extLst>
          </p:cNvPr>
          <p:cNvSpPr/>
          <p:nvPr/>
        </p:nvSpPr>
        <p:spPr>
          <a:xfrm>
            <a:off x="0" y="-32255"/>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31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8" name="TextBox 7">
            <a:extLst>
              <a:ext uri="{FF2B5EF4-FFF2-40B4-BE49-F238E27FC236}">
                <a16:creationId xmlns:a16="http://schemas.microsoft.com/office/drawing/2014/main" id="{96427072-4DD1-A7A9-A4EF-8A581D58E712}"/>
              </a:ext>
            </a:extLst>
          </p:cNvPr>
          <p:cNvSpPr txBox="1"/>
          <p:nvPr/>
        </p:nvSpPr>
        <p:spPr>
          <a:xfrm>
            <a:off x="2820226" y="826423"/>
            <a:ext cx="6157290" cy="369332"/>
          </a:xfrm>
          <a:prstGeom prst="rect">
            <a:avLst/>
          </a:prstGeom>
          <a:noFill/>
        </p:spPr>
        <p:txBody>
          <a:bodyPr wrap="square">
            <a:spAutoFit/>
          </a:bodyPr>
          <a:lstStyle/>
          <a:p>
            <a:r>
              <a:rPr lang="en-GB" dirty="0">
                <a:hlinkClick r:id="rId5"/>
              </a:rPr>
              <a:t>https://civis.eu/fr/learn/civis-courses?type%5B%5D=8#courses</a:t>
            </a:r>
            <a:endParaRPr lang="en-GB" dirty="0"/>
          </a:p>
        </p:txBody>
      </p:sp>
      <p:sp>
        <p:nvSpPr>
          <p:cNvPr id="11" name="TextBox 10">
            <a:extLst>
              <a:ext uri="{FF2B5EF4-FFF2-40B4-BE49-F238E27FC236}">
                <a16:creationId xmlns:a16="http://schemas.microsoft.com/office/drawing/2014/main" id="{9A188C98-AD16-4588-C13C-D86E04582B43}"/>
              </a:ext>
            </a:extLst>
          </p:cNvPr>
          <p:cNvSpPr txBox="1"/>
          <p:nvPr/>
        </p:nvSpPr>
        <p:spPr>
          <a:xfrm>
            <a:off x="1732140" y="1286325"/>
            <a:ext cx="2176173" cy="369332"/>
          </a:xfrm>
          <a:prstGeom prst="rect">
            <a:avLst/>
          </a:prstGeom>
          <a:noFill/>
        </p:spPr>
        <p:txBody>
          <a:bodyPr wrap="none" rtlCol="0">
            <a:spAutoFit/>
          </a:bodyPr>
          <a:lstStyle/>
          <a:p>
            <a:r>
              <a:rPr lang="fr-BE" dirty="0"/>
              <a:t>Prof. Jennifer Foucart</a:t>
            </a:r>
            <a:endParaRPr lang="en-GB" dirty="0"/>
          </a:p>
        </p:txBody>
      </p:sp>
      <p:sp>
        <p:nvSpPr>
          <p:cNvPr id="12" name="TextBox 11">
            <a:extLst>
              <a:ext uri="{FF2B5EF4-FFF2-40B4-BE49-F238E27FC236}">
                <a16:creationId xmlns:a16="http://schemas.microsoft.com/office/drawing/2014/main" id="{629ED338-AACB-06C1-3E0D-F8CB5D8A1F69}"/>
              </a:ext>
            </a:extLst>
          </p:cNvPr>
          <p:cNvSpPr txBox="1"/>
          <p:nvPr/>
        </p:nvSpPr>
        <p:spPr>
          <a:xfrm>
            <a:off x="7548876" y="1332355"/>
            <a:ext cx="2272225" cy="369332"/>
          </a:xfrm>
          <a:prstGeom prst="rect">
            <a:avLst/>
          </a:prstGeom>
          <a:noFill/>
        </p:spPr>
        <p:txBody>
          <a:bodyPr wrap="none" rtlCol="0">
            <a:spAutoFit/>
          </a:bodyPr>
          <a:lstStyle/>
          <a:p>
            <a:r>
              <a:rPr lang="fr-BE" dirty="0"/>
              <a:t>Prof. Stéphane Baudry</a:t>
            </a:r>
            <a:endParaRPr lang="en-GB" dirty="0"/>
          </a:p>
        </p:txBody>
      </p:sp>
      <p:sp>
        <p:nvSpPr>
          <p:cNvPr id="14" name="TextBox 13">
            <a:extLst>
              <a:ext uri="{FF2B5EF4-FFF2-40B4-BE49-F238E27FC236}">
                <a16:creationId xmlns:a16="http://schemas.microsoft.com/office/drawing/2014/main" id="{1FFCA7AD-FFB3-1115-025E-98060E63BD64}"/>
              </a:ext>
            </a:extLst>
          </p:cNvPr>
          <p:cNvSpPr txBox="1"/>
          <p:nvPr/>
        </p:nvSpPr>
        <p:spPr>
          <a:xfrm>
            <a:off x="3900815" y="4369042"/>
            <a:ext cx="2176173" cy="369332"/>
          </a:xfrm>
          <a:prstGeom prst="rect">
            <a:avLst/>
          </a:prstGeom>
          <a:noFill/>
        </p:spPr>
        <p:txBody>
          <a:bodyPr wrap="square">
            <a:spAutoFit/>
          </a:bodyPr>
          <a:lstStyle/>
          <a:p>
            <a:r>
              <a:rPr lang="fr-BE" sz="1800" dirty="0"/>
              <a:t>(Lausanne)</a:t>
            </a:r>
          </a:p>
        </p:txBody>
      </p:sp>
      <p:sp>
        <p:nvSpPr>
          <p:cNvPr id="16" name="TextBox 15">
            <a:extLst>
              <a:ext uri="{FF2B5EF4-FFF2-40B4-BE49-F238E27FC236}">
                <a16:creationId xmlns:a16="http://schemas.microsoft.com/office/drawing/2014/main" id="{1DEACCCC-B3B9-D4CA-0F07-6841E44A7E1A}"/>
              </a:ext>
            </a:extLst>
          </p:cNvPr>
          <p:cNvSpPr txBox="1"/>
          <p:nvPr/>
        </p:nvSpPr>
        <p:spPr>
          <a:xfrm>
            <a:off x="10206243" y="4248187"/>
            <a:ext cx="1831285" cy="369332"/>
          </a:xfrm>
          <a:prstGeom prst="rect">
            <a:avLst/>
          </a:prstGeom>
          <a:noFill/>
        </p:spPr>
        <p:txBody>
          <a:bodyPr wrap="square">
            <a:spAutoFit/>
          </a:bodyPr>
          <a:lstStyle/>
          <a:p>
            <a:r>
              <a:rPr lang="fr-BE" sz="1800" dirty="0"/>
              <a:t>(Glasgow)</a:t>
            </a:r>
          </a:p>
        </p:txBody>
      </p:sp>
      <p:sp>
        <p:nvSpPr>
          <p:cNvPr id="18" name="TextBox 17">
            <a:extLst>
              <a:ext uri="{FF2B5EF4-FFF2-40B4-BE49-F238E27FC236}">
                <a16:creationId xmlns:a16="http://schemas.microsoft.com/office/drawing/2014/main" id="{A011C1A7-B07C-04D5-9C75-78547138276A}"/>
              </a:ext>
            </a:extLst>
          </p:cNvPr>
          <p:cNvSpPr txBox="1"/>
          <p:nvPr/>
        </p:nvSpPr>
        <p:spPr>
          <a:xfrm>
            <a:off x="6655324" y="6031577"/>
            <a:ext cx="4885477" cy="646331"/>
          </a:xfrm>
          <a:prstGeom prst="rect">
            <a:avLst/>
          </a:prstGeom>
          <a:noFill/>
        </p:spPr>
        <p:txBody>
          <a:bodyPr wrap="square">
            <a:spAutoFit/>
          </a:bodyPr>
          <a:lstStyle/>
          <a:p>
            <a:r>
              <a:rPr lang="fr-BE" b="1" dirty="0">
                <a:solidFill>
                  <a:srgbClr val="FF0000"/>
                </a:solidFill>
                <a:latin typeface="opensans"/>
              </a:rPr>
              <a:t>Ce BIP sera tenu en compte comme crédit supplémentaire gratuit avec pondération à Zéro</a:t>
            </a:r>
            <a:r>
              <a:rPr lang="fr-BE" dirty="0">
                <a:solidFill>
                  <a:srgbClr val="040404"/>
                </a:solidFill>
                <a:latin typeface="opensans"/>
              </a:rPr>
              <a:t>.</a:t>
            </a:r>
            <a:endParaRPr lang="fr-BE" dirty="0"/>
          </a:p>
        </p:txBody>
      </p:sp>
      <p:sp>
        <p:nvSpPr>
          <p:cNvPr id="20" name="TextBox 19">
            <a:extLst>
              <a:ext uri="{FF2B5EF4-FFF2-40B4-BE49-F238E27FC236}">
                <a16:creationId xmlns:a16="http://schemas.microsoft.com/office/drawing/2014/main" id="{BF5F3FA5-E929-7A42-6AF0-8E5CB56DBA29}"/>
              </a:ext>
            </a:extLst>
          </p:cNvPr>
          <p:cNvSpPr txBox="1"/>
          <p:nvPr/>
        </p:nvSpPr>
        <p:spPr>
          <a:xfrm>
            <a:off x="1258187" y="6073457"/>
            <a:ext cx="3738556" cy="646331"/>
          </a:xfrm>
          <a:prstGeom prst="rect">
            <a:avLst/>
          </a:prstGeom>
          <a:noFill/>
        </p:spPr>
        <p:txBody>
          <a:bodyPr wrap="square">
            <a:spAutoFit/>
          </a:bodyPr>
          <a:lstStyle/>
          <a:p>
            <a:r>
              <a:rPr lang="fr-BE" b="1" dirty="0">
                <a:solidFill>
                  <a:srgbClr val="FF0000"/>
                </a:solidFill>
                <a:latin typeface="opensans"/>
              </a:rPr>
              <a:t>Ce BIP sera valorisé dans le PAE « à la place » d’une AA</a:t>
            </a:r>
            <a:endParaRPr lang="fr-BE" dirty="0"/>
          </a:p>
        </p:txBody>
      </p:sp>
    </p:spTree>
    <p:extLst>
      <p:ext uri="{BB962C8B-B14F-4D97-AF65-F5344CB8AC3E}">
        <p14:creationId xmlns:p14="http://schemas.microsoft.com/office/powerpoint/2010/main" val="3475282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1F18F-05D3-9759-0463-27BFB175AABB}"/>
              </a:ext>
            </a:extLst>
          </p:cNvPr>
          <p:cNvPicPr>
            <a:picLocks noChangeAspect="1"/>
          </p:cNvPicPr>
          <p:nvPr/>
        </p:nvPicPr>
        <p:blipFill>
          <a:blip r:embed="rId2"/>
          <a:stretch>
            <a:fillRect/>
          </a:stretch>
        </p:blipFill>
        <p:spPr>
          <a:xfrm>
            <a:off x="139147" y="3325705"/>
            <a:ext cx="12192000" cy="3246545"/>
          </a:xfrm>
          <a:prstGeom prst="rect">
            <a:avLst/>
          </a:prstGeom>
        </p:spPr>
      </p:pic>
      <p:sp>
        <p:nvSpPr>
          <p:cNvPr id="5" name="TextBox 4">
            <a:extLst>
              <a:ext uri="{FF2B5EF4-FFF2-40B4-BE49-F238E27FC236}">
                <a16:creationId xmlns:a16="http://schemas.microsoft.com/office/drawing/2014/main" id="{CA64259B-4B06-3FE9-FC9D-A6870387AE55}"/>
              </a:ext>
            </a:extLst>
          </p:cNvPr>
          <p:cNvSpPr txBox="1"/>
          <p:nvPr/>
        </p:nvSpPr>
        <p:spPr>
          <a:xfrm>
            <a:off x="767383" y="1766863"/>
            <a:ext cx="10657234" cy="1452064"/>
          </a:xfrm>
          <a:prstGeom prst="rect">
            <a:avLst/>
          </a:prstGeom>
          <a:noFill/>
        </p:spPr>
        <p:txBody>
          <a:bodyPr wrap="square">
            <a:spAutoFit/>
          </a:bodyPr>
          <a:lstStyle/>
          <a:p>
            <a:pPr marL="800100" lvl="1" indent="-342900">
              <a:lnSpc>
                <a:spcPct val="80000"/>
              </a:lnSpc>
              <a:buFont typeface="Arial" panose="020B0604020202020204" pitchFamily="34" charset="0"/>
              <a:buChar char="•"/>
            </a:pPr>
            <a:r>
              <a:rPr lang="fr-BE" sz="2000" dirty="0"/>
              <a:t>Bourse ARES possible (Coopération au développement) Contact ULB : </a:t>
            </a:r>
            <a:r>
              <a:rPr lang="fr-BE" u="sng" dirty="0">
                <a:highlight>
                  <a:srgbClr val="FFFF00"/>
                </a:highlight>
              </a:rPr>
              <a:t>eva.vandermarliere@ulb.be </a:t>
            </a:r>
          </a:p>
          <a:p>
            <a:pPr lvl="1">
              <a:lnSpc>
                <a:spcPct val="80000"/>
              </a:lnSpc>
            </a:pPr>
            <a:endParaRPr lang="fr-BE" u="sng" dirty="0">
              <a:highlight>
                <a:srgbClr val="FFFF00"/>
              </a:highlight>
            </a:endParaRPr>
          </a:p>
          <a:p>
            <a:pPr lvl="1">
              <a:lnSpc>
                <a:spcPct val="80000"/>
              </a:lnSpc>
            </a:pPr>
            <a:r>
              <a:rPr lang="fr-BE" dirty="0">
                <a:solidFill>
                  <a:srgbClr val="FF0000"/>
                </a:solidFill>
              </a:rPr>
              <a:t>L’appel pour l’octroi de la bourse est publié en septembre/octobre – soyez attentifs à la publication de l’avis</a:t>
            </a:r>
          </a:p>
          <a:p>
            <a:pPr marL="800100" lvl="1" indent="-342900">
              <a:lnSpc>
                <a:spcPct val="80000"/>
              </a:lnSpc>
              <a:buFont typeface="Arial" panose="020B0604020202020204" pitchFamily="34" charset="0"/>
              <a:buChar char="•"/>
            </a:pPr>
            <a:endParaRPr lang="fr-BE" dirty="0">
              <a:solidFill>
                <a:srgbClr val="FF0000"/>
              </a:solidFill>
            </a:endParaRPr>
          </a:p>
          <a:p>
            <a:pPr lvl="1">
              <a:lnSpc>
                <a:spcPct val="80000"/>
              </a:lnSpc>
            </a:pPr>
            <a:r>
              <a:rPr lang="fr-BE" dirty="0">
                <a:solidFill>
                  <a:srgbClr val="FF0000"/>
                </a:solidFill>
              </a:rPr>
              <a:t>	</a:t>
            </a:r>
            <a:r>
              <a:rPr lang="fr-BE" dirty="0"/>
              <a:t>https://www.ares-ac.be/fr/cooperation-au-developpement/bourses/bourses-de-voyage</a:t>
            </a:r>
            <a:endParaRPr lang="fr-BE" sz="2000" dirty="0"/>
          </a:p>
        </p:txBody>
      </p:sp>
      <p:sp>
        <p:nvSpPr>
          <p:cNvPr id="6" name="Rectangle 5">
            <a:extLst>
              <a:ext uri="{FF2B5EF4-FFF2-40B4-BE49-F238E27FC236}">
                <a16:creationId xmlns:a16="http://schemas.microsoft.com/office/drawing/2014/main" id="{BD550D77-EF97-C98C-CD24-82D90D664A70}"/>
              </a:ext>
            </a:extLst>
          </p:cNvPr>
          <p:cNvSpPr/>
          <p:nvPr/>
        </p:nvSpPr>
        <p:spPr>
          <a:xfrm>
            <a:off x="0" y="285750"/>
            <a:ext cx="12192000" cy="1026970"/>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En plus, et au </a:t>
            </a:r>
            <a:r>
              <a:rPr lang="en-US" sz="2800" b="1" i="1" dirty="0" err="1">
                <a:latin typeface="Comic Sans MS" panose="030F0702030302020204" pitchFamily="66" charset="0"/>
              </a:rPr>
              <a:t>cas</a:t>
            </a:r>
            <a:r>
              <a:rPr lang="en-US" sz="2800" b="1" i="1" dirty="0">
                <a:latin typeface="Comic Sans MS" panose="030F0702030302020204" pitchFamily="66" charset="0"/>
              </a:rPr>
              <a:t> </a:t>
            </a:r>
            <a:r>
              <a:rPr lang="en-US" sz="2800" b="1" i="1" dirty="0" err="1">
                <a:latin typeface="Comic Sans MS" panose="030F0702030302020204" pitchFamily="66" charset="0"/>
              </a:rPr>
              <a:t>où</a:t>
            </a:r>
            <a:r>
              <a:rPr lang="en-US" sz="2800" b="1" i="1" dirty="0">
                <a:latin typeface="Comic Sans MS" panose="030F0702030302020204" pitchFamily="66" charset="0"/>
              </a:rPr>
              <a:t>, </a:t>
            </a:r>
            <a:r>
              <a:rPr lang="en-US" sz="2800" b="1" i="1" dirty="0" err="1">
                <a:latin typeface="Comic Sans MS" panose="030F0702030302020204" pitchFamily="66" charset="0"/>
              </a:rPr>
              <a:t>vous</a:t>
            </a:r>
            <a:r>
              <a:rPr lang="en-US" sz="2800" b="1" i="1" dirty="0">
                <a:latin typeface="Comic Sans MS" panose="030F0702030302020204" pitchFamily="66" charset="0"/>
              </a:rPr>
              <a:t> </a:t>
            </a:r>
            <a:r>
              <a:rPr lang="en-US" sz="2800" b="1" i="1" dirty="0" err="1">
                <a:latin typeface="Comic Sans MS" panose="030F0702030302020204" pitchFamily="66" charset="0"/>
              </a:rPr>
              <a:t>prévoyez</a:t>
            </a:r>
            <a:r>
              <a:rPr lang="en-US" sz="2800" b="1" i="1" dirty="0">
                <a:latin typeface="Comic Sans MS" panose="030F0702030302020204" pitchFamily="66" charset="0"/>
              </a:rPr>
              <a:t> </a:t>
            </a:r>
            <a:r>
              <a:rPr lang="en-US" sz="2800" b="1" i="1" dirty="0" err="1">
                <a:latin typeface="Comic Sans MS" panose="030F0702030302020204" pitchFamily="66" charset="0"/>
              </a:rPr>
              <a:t>une</a:t>
            </a:r>
            <a:r>
              <a:rPr lang="en-US" sz="2800" b="1" i="1" dirty="0">
                <a:latin typeface="Comic Sans MS" panose="030F0702030302020204" pitchFamily="66" charset="0"/>
              </a:rPr>
              <a:t> </a:t>
            </a:r>
            <a:r>
              <a:rPr lang="en-US" sz="2800" b="1" i="1" dirty="0" err="1">
                <a:latin typeface="Comic Sans MS" panose="030F0702030302020204" pitchFamily="66" charset="0"/>
              </a:rPr>
              <a:t>mobilité</a:t>
            </a:r>
            <a:r>
              <a:rPr lang="en-US" sz="2800" b="1" i="1" dirty="0">
                <a:latin typeface="Comic Sans MS" panose="030F0702030302020204" pitchFamily="66" charset="0"/>
              </a:rPr>
              <a:t> dans un des pays de la </a:t>
            </a:r>
            <a:r>
              <a:rPr lang="en-US" sz="2800" b="1" i="1" dirty="0" err="1">
                <a:latin typeface="Comic Sans MS" panose="030F0702030302020204" pitchFamily="66" charset="0"/>
              </a:rPr>
              <a:t>liste</a:t>
            </a:r>
            <a:r>
              <a:rPr lang="en-US" sz="2800" b="1" i="1" dirty="0">
                <a:latin typeface="Comic Sans MS" panose="030F0702030302020204" pitchFamily="66" charset="0"/>
              </a:rPr>
              <a:t> de </a:t>
            </a:r>
            <a:r>
              <a:rPr lang="en-US" sz="2800" b="1" i="1" dirty="0" err="1">
                <a:latin typeface="Comic Sans MS" panose="030F0702030302020204" pitchFamily="66" charset="0"/>
              </a:rPr>
              <a:t>l’ARES</a:t>
            </a:r>
            <a:r>
              <a:rPr lang="en-US" sz="2800" b="1" i="1" dirty="0">
                <a:latin typeface="Comic Sans MS" panose="030F0702030302020204" pitchFamily="66" charset="0"/>
              </a:rPr>
              <a:t> (cooperation au </a:t>
            </a:r>
            <a:r>
              <a:rPr lang="en-US" sz="2800" b="1" i="1" dirty="0" err="1">
                <a:latin typeface="Comic Sans MS" panose="030F0702030302020204" pitchFamily="66" charset="0"/>
              </a:rPr>
              <a:t>développement</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16815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923330"/>
          </a:xfrm>
          <a:prstGeom prst="rect">
            <a:avLst/>
          </a:prstGeom>
        </p:spPr>
        <p:txBody>
          <a:bodyPr wrap="square">
            <a:spAutoFit/>
          </a:bodyPr>
          <a:lstStyle/>
          <a:p>
            <a:r>
              <a:rPr lang="fr-BE" dirty="0"/>
              <a:t>Cette présentation se trouvera sur le site FSM/Etudes/mobilité internationale : </a:t>
            </a:r>
            <a:r>
              <a:rPr lang="fr-BE" dirty="0">
                <a:hlinkClick r:id="rId2"/>
              </a:rPr>
              <a:t>https://fsm.ulb.be/fr/etudes/mobilite-internationale-erasmus</a:t>
            </a:r>
            <a:endParaRPr lang="fr-BE" dirty="0"/>
          </a:p>
          <a:p>
            <a:endParaRPr lang="fr-BE" dirty="0"/>
          </a:p>
        </p:txBody>
      </p:sp>
    </p:spTree>
    <p:extLst>
      <p:ext uri="{BB962C8B-B14F-4D97-AF65-F5344CB8AC3E}">
        <p14:creationId xmlns:p14="http://schemas.microsoft.com/office/powerpoint/2010/main" val="3567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CFB4328-D681-812E-E70F-EB039D7A0B0C}"/>
              </a:ext>
            </a:extLst>
          </p:cNvPr>
          <p:cNvSpPr txBox="1"/>
          <p:nvPr/>
        </p:nvSpPr>
        <p:spPr>
          <a:xfrm>
            <a:off x="1140431" y="61415"/>
            <a:ext cx="9041259" cy="6340197"/>
          </a:xfrm>
          <a:prstGeom prst="rect">
            <a:avLst/>
          </a:prstGeom>
          <a:noFill/>
        </p:spPr>
        <p:txBody>
          <a:bodyPr wrap="square">
            <a:spAutoFit/>
          </a:bodyPr>
          <a:lstStyle/>
          <a:p>
            <a:endParaRPr lang="fr-BE" dirty="0"/>
          </a:p>
          <a:p>
            <a:pPr algn="ctr"/>
            <a:r>
              <a:rPr lang="fr-BE" sz="2400" b="1" dirty="0">
                <a:solidFill>
                  <a:srgbClr val="FF0000"/>
                </a:solidFill>
              </a:rPr>
              <a:t>AVIS IMPORTANT </a:t>
            </a:r>
          </a:p>
          <a:p>
            <a:pPr algn="ctr"/>
            <a:r>
              <a:rPr lang="fr-BE" sz="2400" b="1" dirty="0">
                <a:solidFill>
                  <a:srgbClr val="FF0000"/>
                </a:solidFill>
              </a:rPr>
              <a:t>CONCERNANT LE FINANCEMENT ERASMUS+ POUR LES STAGES </a:t>
            </a:r>
          </a:p>
          <a:p>
            <a:endParaRPr lang="fr-BE" sz="2000" dirty="0"/>
          </a:p>
          <a:p>
            <a:r>
              <a:rPr lang="fr-BE" sz="2000" dirty="0"/>
              <a:t>Nous avons été informés par le Service de Mobilité Étudiante qu’en raison de l’augmentation des demandes de financement Erasmus+, le budget prévisionnel 2024-2025 est épuisé. Dès lors, ils se voient obligés de ne plus pouvoir considérer aucune nouvelle demande de financement Erasmus+ de stage cette année.</a:t>
            </a:r>
          </a:p>
          <a:p>
            <a:r>
              <a:rPr lang="fr-BE" sz="2000" dirty="0"/>
              <a:t>Aussi, et en conséquence, à partir de l’année académique 2025-2026, à l’ULB, les stages volontaires, incluant les stages de jeunes diplômés, ne seront plus financés via l’enveloppe Erasmus+, comme c’était le cas jusqu’à présent.</a:t>
            </a:r>
          </a:p>
          <a:p>
            <a:r>
              <a:rPr lang="fr-BE" sz="2000" dirty="0"/>
              <a:t>De façon générale, à l'ULB les stages crédités (inscrits dans le PAE des étudiants) resteront éligibles pour un financement Erasmus+ l'année prochaine. Ceci implique que si vous avez été </a:t>
            </a:r>
            <a:r>
              <a:rPr lang="fr-BE" sz="2000" dirty="0" err="1"/>
              <a:t>sélectionné.e</a:t>
            </a:r>
            <a:r>
              <a:rPr lang="fr-BE" sz="2000" dirty="0"/>
              <a:t> cette année (vous êtes en BA3) pour une mobilité d'études Erasmus (incluant les stage) durant l'année académique prochaine (vous serez en master) votre mobilité reste bien éligible à la bourse.</a:t>
            </a:r>
          </a:p>
          <a:p>
            <a:endParaRPr lang="fr-BE" sz="2000" dirty="0"/>
          </a:p>
          <a:p>
            <a:r>
              <a:rPr lang="fr-BE" sz="2000" dirty="0"/>
              <a:t>Les conditions d’éligibilité complètes pour ce financement sont détaillées sur ce site : </a:t>
            </a:r>
            <a:r>
              <a:rPr lang="fr-BE" sz="2000" dirty="0">
                <a:hlinkClick r:id="rId2"/>
              </a:rPr>
              <a:t>https://etudiant.ulb.be/fr/programme-d-echanges/postuler-stages-erasmus</a:t>
            </a:r>
            <a:endParaRPr lang="fr-BE" sz="2000" dirty="0"/>
          </a:p>
          <a:p>
            <a:endParaRPr lang="fr-BE" sz="2000" dirty="0"/>
          </a:p>
        </p:txBody>
      </p:sp>
    </p:spTree>
    <p:extLst>
      <p:ext uri="{BB962C8B-B14F-4D97-AF65-F5344CB8AC3E}">
        <p14:creationId xmlns:p14="http://schemas.microsoft.com/office/powerpoint/2010/main" val="149597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3"/>
              </a:rPr>
              <a:t>Partir ou venir en échange - ULB</a:t>
            </a:r>
            <a:endParaRPr lang="fr-FR" dirty="0"/>
          </a:p>
        </p:txBody>
      </p:sp>
      <p:pic>
        <p:nvPicPr>
          <p:cNvPr id="8" name="Image 7"/>
          <p:cNvPicPr>
            <a:picLocks noChangeAspect="1"/>
          </p:cNvPicPr>
          <p:nvPr/>
        </p:nvPicPr>
        <p:blipFill>
          <a:blip r:embed="rId4"/>
          <a:stretch>
            <a:fillRect/>
          </a:stretch>
        </p:blipFill>
        <p:spPr>
          <a:xfrm>
            <a:off x="91605" y="1808355"/>
            <a:ext cx="2563995" cy="2555362"/>
          </a:xfrm>
          <a:prstGeom prst="rect">
            <a:avLst/>
          </a:prstGeom>
        </p:spPr>
      </p:pic>
      <p:pic>
        <p:nvPicPr>
          <p:cNvPr id="5" name="Image 4">
            <a:extLst>
              <a:ext uri="{FF2B5EF4-FFF2-40B4-BE49-F238E27FC236}">
                <a16:creationId xmlns:a16="http://schemas.microsoft.com/office/drawing/2014/main" id="{3F8E7031-32B2-0C69-41F1-A8AD5606CDC0}"/>
              </a:ext>
            </a:extLst>
          </p:cNvPr>
          <p:cNvPicPr>
            <a:picLocks noChangeAspect="1"/>
          </p:cNvPicPr>
          <p:nvPr/>
        </p:nvPicPr>
        <p:blipFill>
          <a:blip r:embed="rId5"/>
          <a:stretch>
            <a:fillRect/>
          </a:stretch>
        </p:blipFill>
        <p:spPr>
          <a:xfrm>
            <a:off x="2655600" y="1724877"/>
            <a:ext cx="9486225" cy="4698784"/>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389F-32AD-ADEC-C9B8-55B2BDB8D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FF2305-F377-FA38-03DF-7F4CC2748DF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Voyages durables</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803FA506-184C-2BBD-FE2D-B1027C7508A6}"/>
              </a:ext>
            </a:extLst>
          </p:cNvPr>
          <p:cNvSpPr/>
          <p:nvPr/>
        </p:nvSpPr>
        <p:spPr>
          <a:xfrm>
            <a:off x="140047" y="1202569"/>
            <a:ext cx="7982643"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pic>
        <p:nvPicPr>
          <p:cNvPr id="9" name="Image 8">
            <a:extLst>
              <a:ext uri="{FF2B5EF4-FFF2-40B4-BE49-F238E27FC236}">
                <a16:creationId xmlns:a16="http://schemas.microsoft.com/office/drawing/2014/main" id="{B2BE728D-A372-83C5-09FA-92C6D55C7854}"/>
              </a:ext>
            </a:extLst>
          </p:cNvPr>
          <p:cNvPicPr>
            <a:picLocks noChangeAspect="1"/>
          </p:cNvPicPr>
          <p:nvPr/>
        </p:nvPicPr>
        <p:blipFill>
          <a:blip r:embed="rId4"/>
          <a:stretch>
            <a:fillRect/>
          </a:stretch>
        </p:blipFill>
        <p:spPr>
          <a:xfrm>
            <a:off x="140047" y="1883550"/>
            <a:ext cx="2905125" cy="542925"/>
          </a:xfrm>
          <a:prstGeom prst="rect">
            <a:avLst/>
          </a:prstGeom>
        </p:spPr>
      </p:pic>
      <p:pic>
        <p:nvPicPr>
          <p:cNvPr id="11" name="Image 10">
            <a:extLst>
              <a:ext uri="{FF2B5EF4-FFF2-40B4-BE49-F238E27FC236}">
                <a16:creationId xmlns:a16="http://schemas.microsoft.com/office/drawing/2014/main" id="{AD3C8B40-6F93-521E-3462-39CE0B93957D}"/>
              </a:ext>
            </a:extLst>
          </p:cNvPr>
          <p:cNvPicPr>
            <a:picLocks noChangeAspect="1"/>
          </p:cNvPicPr>
          <p:nvPr/>
        </p:nvPicPr>
        <p:blipFill>
          <a:blip r:embed="rId5"/>
          <a:stretch>
            <a:fillRect/>
          </a:stretch>
        </p:blipFill>
        <p:spPr>
          <a:xfrm>
            <a:off x="1357312" y="2495055"/>
            <a:ext cx="8334375" cy="3676650"/>
          </a:xfrm>
          <a:prstGeom prst="rect">
            <a:avLst/>
          </a:prstGeom>
        </p:spPr>
      </p:pic>
      <p:pic>
        <p:nvPicPr>
          <p:cNvPr id="13" name="Image 12">
            <a:extLst>
              <a:ext uri="{FF2B5EF4-FFF2-40B4-BE49-F238E27FC236}">
                <a16:creationId xmlns:a16="http://schemas.microsoft.com/office/drawing/2014/main" id="{5BD7AFA2-B831-8C4B-2FDC-F25577A8140F}"/>
              </a:ext>
            </a:extLst>
          </p:cNvPr>
          <p:cNvPicPr>
            <a:picLocks noChangeAspect="1"/>
          </p:cNvPicPr>
          <p:nvPr/>
        </p:nvPicPr>
        <p:blipFill>
          <a:blip r:embed="rId6"/>
          <a:stretch>
            <a:fillRect/>
          </a:stretch>
        </p:blipFill>
        <p:spPr>
          <a:xfrm>
            <a:off x="8566335" y="1455992"/>
            <a:ext cx="3255418" cy="970483"/>
          </a:xfrm>
          <a:prstGeom prst="rect">
            <a:avLst/>
          </a:prstGeom>
        </p:spPr>
      </p:pic>
    </p:spTree>
    <p:extLst>
      <p:ext uri="{BB962C8B-B14F-4D97-AF65-F5344CB8AC3E}">
        <p14:creationId xmlns:p14="http://schemas.microsoft.com/office/powerpoint/2010/main" val="29997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F6C44-8658-19A3-2067-8393BFDA1074}"/>
              </a:ext>
            </a:extLst>
          </p:cNvPr>
          <p:cNvSpPr/>
          <p:nvPr/>
        </p:nvSpPr>
        <p:spPr>
          <a:xfrm>
            <a:off x="0" y="131866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 </a:t>
            </a:r>
            <a:r>
              <a:rPr lang="en-US" sz="2800" b="1" i="1" dirty="0" err="1">
                <a:latin typeface="Comic Sans MS" panose="030F0702030302020204" pitchFamily="66" charset="0"/>
              </a:rPr>
              <a:t>volontaire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90D692F4-3AFF-90FA-B952-DE0F59C58EA2}"/>
              </a:ext>
            </a:extLst>
          </p:cNvPr>
          <p:cNvSpPr/>
          <p:nvPr/>
        </p:nvSpPr>
        <p:spPr>
          <a:xfrm>
            <a:off x="0" y="2657862"/>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r>
              <a:rPr lang="en-US" sz="2800" b="1" i="1" dirty="0">
                <a:latin typeface="Comic Sans MS" panose="030F0702030302020204" pitchFamily="66" charset="0"/>
              </a:rPr>
              <a:t>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a:t>
            </a:r>
            <a:endParaRPr lang="fr-FR" sz="2800" b="1" i="1" dirty="0">
              <a:latin typeface="Comic Sans MS" panose="030F0702030302020204" pitchFamily="66" charset="0"/>
            </a:endParaRPr>
          </a:p>
        </p:txBody>
      </p:sp>
      <p:sp>
        <p:nvSpPr>
          <p:cNvPr id="4" name="Rectangle 3">
            <a:extLst>
              <a:ext uri="{FF2B5EF4-FFF2-40B4-BE49-F238E27FC236}">
                <a16:creationId xmlns:a16="http://schemas.microsoft.com/office/drawing/2014/main" id="{96085E7C-41E5-24F8-0651-884261C4DA3D}"/>
              </a:ext>
            </a:extLst>
          </p:cNvPr>
          <p:cNvSpPr/>
          <p:nvPr/>
        </p:nvSpPr>
        <p:spPr>
          <a:xfrm>
            <a:off x="0" y="3887028"/>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Mobilité </a:t>
            </a:r>
            <a:r>
              <a:rPr lang="en-US" sz="2800" b="1" i="1" dirty="0" err="1">
                <a:latin typeface="Comic Sans MS" panose="030F0702030302020204" pitchFamily="66" charset="0"/>
              </a:rPr>
              <a:t>proposée</a:t>
            </a:r>
            <a:r>
              <a:rPr lang="en-US" sz="2800" b="1" i="1" dirty="0">
                <a:latin typeface="Comic Sans MS" panose="030F0702030302020204" pitchFamily="66" charset="0"/>
              </a:rPr>
              <a:t> (</a:t>
            </a:r>
            <a:r>
              <a:rPr lang="en-US" sz="2800" b="1" i="1" dirty="0" err="1">
                <a:latin typeface="Comic Sans MS" panose="030F0702030302020204" pitchFamily="66" charset="0"/>
              </a:rPr>
              <a:t>gérée</a:t>
            </a:r>
            <a:r>
              <a:rPr lang="en-US" sz="2800" b="1" i="1" dirty="0">
                <a:latin typeface="Comic Sans MS" panose="030F0702030302020204" pitchFamily="66" charset="0"/>
              </a:rPr>
              <a:t> par la FSM et </a:t>
            </a:r>
            <a:r>
              <a:rPr lang="en-US" sz="2800" b="1" i="1" dirty="0" err="1">
                <a:latin typeface="Comic Sans MS" panose="030F0702030302020204" pitchFamily="66" charset="0"/>
              </a:rPr>
              <a:t>reconnue</a:t>
            </a:r>
            <a:r>
              <a:rPr lang="en-US" sz="2800" b="1" i="1" dirty="0">
                <a:latin typeface="Comic Sans MS" panose="030F0702030302020204" pitchFamily="66" charset="0"/>
              </a:rPr>
              <a:t> dans le PAE)</a:t>
            </a:r>
            <a:endParaRPr lang="fr-FR" sz="2800" b="1" i="1" dirty="0">
              <a:latin typeface="Comic Sans MS" panose="030F0702030302020204" pitchFamily="66" charset="0"/>
            </a:endParaRPr>
          </a:p>
        </p:txBody>
      </p:sp>
      <p:sp>
        <p:nvSpPr>
          <p:cNvPr id="5" name="Rectangle 4">
            <a:extLst>
              <a:ext uri="{FF2B5EF4-FFF2-40B4-BE49-F238E27FC236}">
                <a16:creationId xmlns:a16="http://schemas.microsoft.com/office/drawing/2014/main" id="{301F96A7-E6D4-9AF2-AE4D-69E22BCCF2E3}"/>
              </a:ext>
            </a:extLst>
          </p:cNvPr>
          <p:cNvSpPr/>
          <p:nvPr/>
        </p:nvSpPr>
        <p:spPr>
          <a:xfrm>
            <a:off x="0" y="511619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6" name="TextBox 5">
            <a:extLst>
              <a:ext uri="{FF2B5EF4-FFF2-40B4-BE49-F238E27FC236}">
                <a16:creationId xmlns:a16="http://schemas.microsoft.com/office/drawing/2014/main" id="{D79C08BA-EC74-94D7-87D2-B334753E730C}"/>
              </a:ext>
            </a:extLst>
          </p:cNvPr>
          <p:cNvSpPr txBox="1"/>
          <p:nvPr/>
        </p:nvSpPr>
        <p:spPr>
          <a:xfrm>
            <a:off x="337931" y="346385"/>
            <a:ext cx="5082289" cy="369332"/>
          </a:xfrm>
          <a:prstGeom prst="rect">
            <a:avLst/>
          </a:prstGeom>
          <a:noFill/>
        </p:spPr>
        <p:txBody>
          <a:bodyPr wrap="none" rtlCol="0">
            <a:spAutoFit/>
          </a:bodyPr>
          <a:lstStyle/>
          <a:p>
            <a:r>
              <a:rPr lang="fr-BE" b="1" i="1" dirty="0"/>
              <a:t>Types de mobilités avec possibilité de financement:</a:t>
            </a:r>
            <a:endParaRPr lang="en-GB" b="1" i="1" dirty="0"/>
          </a:p>
        </p:txBody>
      </p:sp>
      <p:sp>
        <p:nvSpPr>
          <p:cNvPr id="7" name="ZoneTexte 6">
            <a:extLst>
              <a:ext uri="{FF2B5EF4-FFF2-40B4-BE49-F238E27FC236}">
                <a16:creationId xmlns:a16="http://schemas.microsoft.com/office/drawing/2014/main" id="{3C265949-FF05-D372-1AE9-A40FBB814102}"/>
              </a:ext>
            </a:extLst>
          </p:cNvPr>
          <p:cNvSpPr txBox="1"/>
          <p:nvPr/>
        </p:nvSpPr>
        <p:spPr>
          <a:xfrm>
            <a:off x="4890498" y="6123398"/>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208818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AADB35E-D10E-4834-9A2C-24D9A5A768A1}"/>
              </a:ext>
            </a:extLst>
          </p:cNvPr>
          <p:cNvSpPr txBox="1"/>
          <p:nvPr/>
        </p:nvSpPr>
        <p:spPr>
          <a:xfrm>
            <a:off x="2933700" y="314326"/>
            <a:ext cx="7086600" cy="523875"/>
          </a:xfrm>
          <a:prstGeom prst="rect">
            <a:avLst/>
          </a:prstGeom>
          <a:noFill/>
        </p:spPr>
        <p:txBody>
          <a:bodyPr>
            <a:spAutoFit/>
          </a:bodyPr>
          <a:lstStyle/>
          <a:p>
            <a:pPr eaLnBrk="0" fontAlgn="base" hangingPunct="0">
              <a:spcBef>
                <a:spcPct val="0"/>
              </a:spcBef>
              <a:spcAft>
                <a:spcPct val="0"/>
              </a:spcAft>
              <a:defRPr/>
            </a:pPr>
            <a:r>
              <a:rPr lang="fr-BE" sz="2800" b="1" dirty="0" err="1">
                <a:solidFill>
                  <a:prstClr val="black"/>
                </a:solidFill>
                <a:effectLst>
                  <a:outerShdw blurRad="38100" dist="38100" dir="2700000" algn="tl">
                    <a:srgbClr val="000000">
                      <a:alpha val="43137"/>
                    </a:srgbClr>
                  </a:outerShdw>
                </a:effectLst>
                <a:latin typeface="MetaBold-Roman"/>
                <a:cs typeface="Arial" panose="020B0604020202020204" pitchFamily="34" charset="0"/>
              </a:rPr>
              <a:t>Staes</a:t>
            </a:r>
            <a:r>
              <a:rPr lang="fr-BE" sz="2800" b="1" dirty="0">
                <a:solidFill>
                  <a:prstClr val="black"/>
                </a:solidFill>
                <a:effectLst>
                  <a:outerShdw blurRad="38100" dist="38100" dir="2700000" algn="tl">
                    <a:srgbClr val="000000">
                      <a:alpha val="43137"/>
                    </a:srgbClr>
                  </a:outerShdw>
                </a:effectLst>
                <a:latin typeface="MetaBold-Roman"/>
                <a:cs typeface="Arial" panose="020B0604020202020204" pitchFamily="34" charset="0"/>
              </a:rPr>
              <a:t> Erasmus+</a:t>
            </a:r>
          </a:p>
        </p:txBody>
      </p:sp>
      <p:graphicFrame>
        <p:nvGraphicFramePr>
          <p:cNvPr id="13" name="Diagramme 12">
            <a:extLst>
              <a:ext uri="{FF2B5EF4-FFF2-40B4-BE49-F238E27FC236}">
                <a16:creationId xmlns:a16="http://schemas.microsoft.com/office/drawing/2014/main" id="{06D5F9E2-89CB-48FD-B41E-6DE4AF76B19F}"/>
              </a:ext>
            </a:extLst>
          </p:cNvPr>
          <p:cNvGraphicFramePr/>
          <p:nvPr/>
        </p:nvGraphicFramePr>
        <p:xfrm>
          <a:off x="2435782" y="1177290"/>
          <a:ext cx="8059690"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53BFBB5-2F3A-8186-430C-2A2131DB5BF9}"/>
              </a:ext>
            </a:extLst>
          </p:cNvPr>
          <p:cNvSpPr/>
          <p:nvPr/>
        </p:nvSpPr>
        <p:spPr>
          <a:xfrm>
            <a:off x="0" y="34463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a:t>
            </a:r>
            <a:endParaRPr lang="fr-FR" sz="2800" b="1" i="1" dirty="0">
              <a:latin typeface="Comic Sans MS" panose="030F0702030302020204" pitchFamily="66" charset="0"/>
            </a:endParaRPr>
          </a:p>
        </p:txBody>
      </p:sp>
      <p:sp>
        <p:nvSpPr>
          <p:cNvPr id="2" name="ZoneTexte 1">
            <a:extLst>
              <a:ext uri="{FF2B5EF4-FFF2-40B4-BE49-F238E27FC236}">
                <a16:creationId xmlns:a16="http://schemas.microsoft.com/office/drawing/2014/main" id="{F53574CE-7F30-F1D6-B8A8-7ABC468F8D2E}"/>
              </a:ext>
            </a:extLst>
          </p:cNvPr>
          <p:cNvSpPr txBox="1"/>
          <p:nvPr/>
        </p:nvSpPr>
        <p:spPr>
          <a:xfrm>
            <a:off x="4890498" y="6123398"/>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406512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A42D6-5C44-DF79-2D55-44DC96D8CCD9}"/>
              </a:ext>
            </a:extLst>
          </p:cNvPr>
          <p:cNvSpPr txBox="1"/>
          <p:nvPr/>
        </p:nvSpPr>
        <p:spPr>
          <a:xfrm>
            <a:off x="665920" y="919660"/>
            <a:ext cx="10684568" cy="5632311"/>
          </a:xfrm>
          <a:prstGeom prst="rect">
            <a:avLst/>
          </a:prstGeom>
          <a:noFill/>
        </p:spPr>
        <p:txBody>
          <a:bodyPr wrap="square">
            <a:spAutoFit/>
          </a:bodyPr>
          <a:lstStyle/>
          <a:p>
            <a:pPr marL="285750" indent="-285750" algn="just">
              <a:buFont typeface="Arial" panose="020B0604020202020204" pitchFamily="34" charset="0"/>
              <a:buChar char="•"/>
            </a:pPr>
            <a:r>
              <a:rPr lang="fr-BE" sz="2000" dirty="0"/>
              <a:t>L'étudiant est entièrement responsable de trouver et préparer son projet de stage de manière autonome.</a:t>
            </a:r>
          </a:p>
          <a:p>
            <a:pPr marL="285750" indent="-285750" algn="just">
              <a:buFont typeface="Arial" panose="020B0604020202020204" pitchFamily="34" charset="0"/>
              <a:buChar char="•"/>
            </a:pPr>
            <a:r>
              <a:rPr lang="fr-BE" sz="2000" dirty="0"/>
              <a:t>La gestion de ce type de financement se fait par le SME (Service Mobilité Étudiante) au niveau central, et non par la FSM. Par conséquent, il n'y a pas de critères de notes pour la sélection des candidats, contrairement aux mobilités d'études (voir plus bas).</a:t>
            </a:r>
          </a:p>
          <a:p>
            <a:pPr marL="285750" indent="-285750" algn="just">
              <a:buFont typeface="Arial" panose="020B0604020202020204" pitchFamily="34" charset="0"/>
              <a:buChar char="•"/>
            </a:pPr>
            <a:r>
              <a:rPr lang="fr-BE" sz="2000" dirty="0"/>
              <a:t>Un formulaire doit être téléchargé, complété et soumis au plus tard un mois avant le début du stage. Ce formulaire sert de convention de stage.</a:t>
            </a:r>
          </a:p>
          <a:p>
            <a:pPr marL="285750" indent="-285750" algn="just">
              <a:buFont typeface="Arial" panose="020B0604020202020204" pitchFamily="34" charset="0"/>
              <a:buChar char="•"/>
            </a:pPr>
            <a:r>
              <a:rPr lang="fr-BE" sz="2000" dirty="0"/>
              <a:t>Ce type de financement vise les stages de type volontaire dans toutes les sections (kiné, ostéo, éducation physique). Le stage ne fera pas partie du PAE. (Pour les kinés : si c’est un stage dans un centre réputé, rien ne vous empêche d’en parler au Prof. Van Cant pour voir s’il accepterait exceptionnellement de valider votre mobilité dans une des </a:t>
            </a:r>
            <a:r>
              <a:rPr lang="fr-BE" sz="2000" dirty="0" err="1"/>
              <a:t>UEs</a:t>
            </a:r>
            <a:r>
              <a:rPr lang="fr-BE" sz="2000" dirty="0"/>
              <a:t> de stage.)</a:t>
            </a:r>
          </a:p>
          <a:p>
            <a:pPr marL="285750" indent="-285750" algn="just">
              <a:buFont typeface="Arial" panose="020B0604020202020204" pitchFamily="34" charset="0"/>
              <a:buChar char="•"/>
            </a:pPr>
            <a:r>
              <a:rPr lang="fr-BE" sz="2000" dirty="0"/>
              <a:t>Un académique de la FSM doit superviser votre projet et donner son accord.</a:t>
            </a:r>
          </a:p>
          <a:p>
            <a:pPr marL="285750" indent="-285750" algn="just">
              <a:buFont typeface="Arial" panose="020B0604020202020204" pitchFamily="34" charset="0"/>
              <a:buChar char="•"/>
            </a:pPr>
            <a:r>
              <a:rPr lang="fr-BE" sz="2000" dirty="0"/>
              <a:t>La gestion de ce financement se fait par le SME.</a:t>
            </a:r>
          </a:p>
          <a:p>
            <a:pPr marL="285750" indent="-285750" algn="just">
              <a:buFont typeface="Arial" panose="020B0604020202020204" pitchFamily="34" charset="0"/>
              <a:buChar char="•"/>
            </a:pPr>
            <a:r>
              <a:rPr lang="fr-BE" sz="2000" dirty="0"/>
              <a:t>Le stage doit durer au moins 2 mois dans la même structure d’accueil.</a:t>
            </a:r>
          </a:p>
          <a:p>
            <a:pPr marL="285750" indent="-285750" algn="just">
              <a:buFont typeface="Arial" panose="020B0604020202020204" pitchFamily="34" charset="0"/>
              <a:buChar char="•"/>
            </a:pPr>
            <a:r>
              <a:rPr lang="fr-BE" sz="2000" dirty="0"/>
              <a:t>C’est dommage que ce type de financement ne soit pas davantage sollicité par les étudiants de la FSM, car la procédure est simple et la mobilité flexible. </a:t>
            </a:r>
          </a:p>
          <a:p>
            <a:pPr marL="285750" indent="-285750" algn="just">
              <a:buFont typeface="Arial" panose="020B0604020202020204" pitchFamily="34" charset="0"/>
              <a:buChar char="•"/>
            </a:pPr>
            <a:r>
              <a:rPr lang="fr-BE" sz="2000" dirty="0"/>
              <a:t>Le nombre de bourses est limité (difficile à prévoir). C’est le SME qui décide de comment procéder en fonction de fonds disponibles</a:t>
            </a:r>
            <a:endParaRPr lang="en-GB" sz="2000" dirty="0"/>
          </a:p>
        </p:txBody>
      </p:sp>
      <p:sp>
        <p:nvSpPr>
          <p:cNvPr id="3" name="Rectangle 2">
            <a:extLst>
              <a:ext uri="{FF2B5EF4-FFF2-40B4-BE49-F238E27FC236}">
                <a16:creationId xmlns:a16="http://schemas.microsoft.com/office/drawing/2014/main" id="{EC0542BF-E806-FB58-0A4A-C878288D88A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 </a:t>
            </a: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complémentaires</a:t>
            </a:r>
            <a:endParaRPr lang="fr-FR" sz="2800" b="1" i="1" dirty="0">
              <a:latin typeface="Comic Sans MS" panose="030F0702030302020204" pitchFamily="66" charset="0"/>
            </a:endParaRPr>
          </a:p>
        </p:txBody>
      </p:sp>
      <p:pic>
        <p:nvPicPr>
          <p:cNvPr id="4" name="Image 3">
            <a:extLst>
              <a:ext uri="{FF2B5EF4-FFF2-40B4-BE49-F238E27FC236}">
                <a16:creationId xmlns:a16="http://schemas.microsoft.com/office/drawing/2014/main" id="{A116FBCF-43A9-5B80-500B-CEB95D009EA4}"/>
              </a:ext>
            </a:extLst>
          </p:cNvPr>
          <p:cNvPicPr>
            <a:picLocks noChangeAspect="1"/>
          </p:cNvPicPr>
          <p:nvPr/>
        </p:nvPicPr>
        <p:blipFill>
          <a:blip r:embed="rId2"/>
          <a:stretch>
            <a:fillRect/>
          </a:stretch>
        </p:blipFill>
        <p:spPr>
          <a:xfrm>
            <a:off x="906585" y="6221108"/>
            <a:ext cx="8858256" cy="499915"/>
          </a:xfrm>
          <a:prstGeom prst="rect">
            <a:avLst/>
          </a:prstGeom>
        </p:spPr>
      </p:pic>
      <p:sp>
        <p:nvSpPr>
          <p:cNvPr id="2" name="ZoneTexte 1">
            <a:extLst>
              <a:ext uri="{FF2B5EF4-FFF2-40B4-BE49-F238E27FC236}">
                <a16:creationId xmlns:a16="http://schemas.microsoft.com/office/drawing/2014/main" id="{02B88C03-7D5A-23E3-07F7-7D385D746362}"/>
              </a:ext>
            </a:extLst>
          </p:cNvPr>
          <p:cNvSpPr txBox="1"/>
          <p:nvPr/>
        </p:nvSpPr>
        <p:spPr>
          <a:xfrm>
            <a:off x="5464327" y="6488668"/>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294035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endParaRPr lang="fr-FR" sz="2800" b="1" i="1" dirty="0">
              <a:latin typeface="Comic Sans MS" panose="030F0702030302020204" pitchFamily="66" charset="0"/>
            </a:endParaRPr>
          </a:p>
        </p:txBody>
      </p:sp>
      <p:sp>
        <p:nvSpPr>
          <p:cNvPr id="5" name="ZoneTexte 4"/>
          <p:cNvSpPr txBox="1"/>
          <p:nvPr/>
        </p:nvSpPr>
        <p:spPr>
          <a:xfrm>
            <a:off x="401891" y="6081139"/>
            <a:ext cx="8125660" cy="646331"/>
          </a:xfrm>
          <a:prstGeom prst="rect">
            <a:avLst/>
          </a:prstGeom>
          <a:noFill/>
        </p:spPr>
        <p:txBody>
          <a:bodyPr wrap="square" rtlCol="0">
            <a:spAutoFit/>
          </a:bodyPr>
          <a:lstStyle/>
          <a:p>
            <a:r>
              <a:rPr lang="fr-FR" dirty="0">
                <a:hlinkClick r:id="rId3"/>
              </a:rPr>
              <a:t>https://fsm.ulb.be/fr/intrafsm/stages-erasmus-jeunes-diplomes</a:t>
            </a:r>
            <a:r>
              <a:rPr lang="fr-FR" dirty="0"/>
              <a:t> </a:t>
            </a:r>
          </a:p>
          <a:p>
            <a:endParaRPr lang="fr-FR" dirty="0"/>
          </a:p>
        </p:txBody>
      </p:sp>
      <p:sp>
        <p:nvSpPr>
          <p:cNvPr id="6" name="Rectangle 5"/>
          <p:cNvSpPr/>
          <p:nvPr/>
        </p:nvSpPr>
        <p:spPr>
          <a:xfrm>
            <a:off x="187922" y="1099440"/>
            <a:ext cx="11499898" cy="1938992"/>
          </a:xfrm>
          <a:prstGeom prst="rect">
            <a:avLst/>
          </a:prstGeom>
        </p:spPr>
        <p:txBody>
          <a:bodyPr wrap="square">
            <a:spAutoFit/>
          </a:bodyPr>
          <a:lstStyle/>
          <a:p>
            <a:pPr algn="just"/>
            <a:r>
              <a:rPr lang="fr-BE" sz="2400" dirty="0"/>
              <a:t>Permet aux étudiants de l’ULB de bénéficier d’un financement Erasmus+ pour un stage réalisé dans la zone Erasmus lors de l’année suivant leur diplomation. </a:t>
            </a:r>
          </a:p>
          <a:p>
            <a:pPr marL="342900" indent="-342900" algn="just">
              <a:buFont typeface="Arial" panose="020B0604020202020204" pitchFamily="34" charset="0"/>
              <a:buChar char="•"/>
            </a:pPr>
            <a:r>
              <a:rPr lang="fr-BE" sz="2400" dirty="0"/>
              <a:t>Opportunité d’insertion professionnelle </a:t>
            </a:r>
          </a:p>
          <a:p>
            <a:pPr marL="342900" indent="-342900" algn="just">
              <a:buFont typeface="Arial" panose="020B0604020202020204" pitchFamily="34" charset="0"/>
              <a:buChar char="•"/>
            </a:pPr>
            <a:r>
              <a:rPr lang="fr-BE" sz="2400" dirty="0"/>
              <a:t>Opportunité de financement </a:t>
            </a:r>
            <a:r>
              <a:rPr lang="fr-BE" sz="2000" i="1" dirty="0"/>
              <a:t>(A titre indicatif – 520 euros par mois en 2020-21).</a:t>
            </a:r>
          </a:p>
          <a:p>
            <a:pPr marL="342900" indent="-342900" algn="just">
              <a:buFont typeface="Arial" panose="020B0604020202020204" pitchFamily="34" charset="0"/>
              <a:buChar char="•"/>
            </a:pPr>
            <a:r>
              <a:rPr lang="fr-BE" sz="2400" dirty="0"/>
              <a:t>Opportunité de mobilité pour les étudiants n’ayant pas pu partir pendant leur cursus.</a:t>
            </a:r>
          </a:p>
        </p:txBody>
      </p:sp>
      <p:sp>
        <p:nvSpPr>
          <p:cNvPr id="7" name="Rectangle 6"/>
          <p:cNvSpPr/>
          <p:nvPr/>
        </p:nvSpPr>
        <p:spPr>
          <a:xfrm>
            <a:off x="1245976" y="2941818"/>
            <a:ext cx="10544133" cy="3785652"/>
          </a:xfrm>
          <a:prstGeom prst="rect">
            <a:avLst/>
          </a:prstGeom>
        </p:spPr>
        <p:txBody>
          <a:bodyPr wrap="square">
            <a:spAutoFit/>
          </a:bodyPr>
          <a:lstStyle/>
          <a:p>
            <a:r>
              <a:rPr lang="fr-BE" sz="2000" dirty="0"/>
              <a:t>Conditions:</a:t>
            </a:r>
          </a:p>
          <a:p>
            <a:pPr marL="285750" indent="-285750">
              <a:buFont typeface="Arial" panose="020B0604020202020204" pitchFamily="34" charset="0"/>
              <a:buChar char="•"/>
            </a:pPr>
            <a:r>
              <a:rPr lang="fr-BE" sz="2000" dirty="0"/>
              <a:t>Durée du stage : 2 mois minimum, 12 mois maximum  </a:t>
            </a:r>
          </a:p>
          <a:p>
            <a:pPr marL="285750" indent="-285750">
              <a:buFont typeface="Arial" panose="020B0604020202020204" pitchFamily="34" charset="0"/>
              <a:buChar char="•"/>
            </a:pPr>
            <a:r>
              <a:rPr lang="fr-BE" sz="2000" dirty="0"/>
              <a:t>Ne pas avoir dépassé le quota « Erasmus » (12 mois par cycle)  </a:t>
            </a:r>
          </a:p>
          <a:p>
            <a:pPr marL="285750" indent="-285750">
              <a:buFont typeface="Arial" panose="020B0604020202020204" pitchFamily="34" charset="0"/>
              <a:buChar char="•"/>
            </a:pPr>
            <a:r>
              <a:rPr lang="fr-BE" sz="2000" dirty="0"/>
              <a:t>Candidater avant la diplomation  </a:t>
            </a:r>
          </a:p>
          <a:p>
            <a:pPr marL="285750" indent="-285750">
              <a:buFont typeface="Arial" panose="020B0604020202020204" pitchFamily="34" charset="0"/>
              <a:buChar char="•"/>
            </a:pPr>
            <a:r>
              <a:rPr lang="fr-BE" sz="2000" dirty="0"/>
              <a:t>Trouver un professeur pour encadrer le stage à l’ULB  </a:t>
            </a:r>
          </a:p>
          <a:p>
            <a:pPr marL="285750" indent="-285750">
              <a:buFont typeface="Arial" panose="020B0604020202020204" pitchFamily="34" charset="0"/>
              <a:buChar char="•"/>
            </a:pPr>
            <a:r>
              <a:rPr lang="fr-BE" sz="2000" dirty="0"/>
              <a:t>L’étudiant doit s’assurer lui-même (si son stage dépasse le 30/09 de l’année académique suivante)</a:t>
            </a:r>
          </a:p>
          <a:p>
            <a:pPr marL="285750" indent="-285750">
              <a:buFont typeface="Arial" panose="020B0604020202020204" pitchFamily="34" charset="0"/>
              <a:buChar char="•"/>
            </a:pPr>
            <a:r>
              <a:rPr lang="fr-BE" sz="2000" dirty="0"/>
              <a:t>C’est dommage que ce type de financement ne soit pas davantage sollicité par les étudiants de la FSM, car la procédure est simple et la mobilité flexible.</a:t>
            </a:r>
          </a:p>
          <a:p>
            <a:pPr marL="285750" indent="-285750">
              <a:buFont typeface="Arial" panose="020B0604020202020204" pitchFamily="34" charset="0"/>
              <a:buChar char="•"/>
            </a:pPr>
            <a:r>
              <a:rPr lang="fr-BE" sz="2000" dirty="0"/>
              <a:t>Le nombre de bourses est limité (difficile à prévoir). C’est le SME qui décide de comment </a:t>
            </a:r>
            <a:r>
              <a:rPr lang="fr-BE" sz="2000" dirty="0" err="1"/>
              <a:t>procèder</a:t>
            </a:r>
            <a:r>
              <a:rPr lang="fr-BE" sz="2000" dirty="0"/>
              <a:t> en fonction de fonds disponibles</a:t>
            </a:r>
            <a:endParaRPr lang="en-GB" sz="2000" dirty="0"/>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endParaRPr lang="fr-BE" sz="2000" dirty="0"/>
          </a:p>
        </p:txBody>
      </p:sp>
      <p:sp>
        <p:nvSpPr>
          <p:cNvPr id="2" name="ZoneTexte 1">
            <a:extLst>
              <a:ext uri="{FF2B5EF4-FFF2-40B4-BE49-F238E27FC236}">
                <a16:creationId xmlns:a16="http://schemas.microsoft.com/office/drawing/2014/main" id="{0FA92F1B-C7DE-739F-A16E-9D144BFD09F8}"/>
              </a:ext>
            </a:extLst>
          </p:cNvPr>
          <p:cNvSpPr txBox="1"/>
          <p:nvPr/>
        </p:nvSpPr>
        <p:spPr>
          <a:xfrm>
            <a:off x="5054884" y="6387584"/>
            <a:ext cx="6061753" cy="369332"/>
          </a:xfrm>
          <a:prstGeom prst="rect">
            <a:avLst/>
          </a:prstGeom>
          <a:noFill/>
        </p:spPr>
        <p:txBody>
          <a:bodyPr wrap="square" rtlCol="0">
            <a:spAutoFit/>
          </a:bodyPr>
          <a:lstStyle/>
          <a:p>
            <a:r>
              <a:rPr lang="fr-BE" dirty="0">
                <a:solidFill>
                  <a:srgbClr val="FF0000"/>
                </a:solidFill>
              </a:rPr>
              <a:t>Merci de tenir compte des modifications détaillées en page 3</a:t>
            </a:r>
          </a:p>
        </p:txBody>
      </p:sp>
    </p:spTree>
    <p:extLst>
      <p:ext uri="{BB962C8B-B14F-4D97-AF65-F5344CB8AC3E}">
        <p14:creationId xmlns:p14="http://schemas.microsoft.com/office/powerpoint/2010/main" val="214676393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Props1.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2.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FC426-CE57-4C68-9CEC-9D1BC244BCE5}">
  <ds:schemaRefs>
    <ds:schemaRef ds:uri="http://purl.org/dc/dcmitype/"/>
    <ds:schemaRef ds:uri="http://schemas.openxmlformats.org/package/2006/metadata/core-properties"/>
    <ds:schemaRef ds:uri="http://purl.org/dc/elements/1.1/"/>
    <ds:schemaRef ds:uri="http://purl.org/dc/terms/"/>
    <ds:schemaRef ds:uri="85f77097-4bf8-40b1-97a8-234c59573423"/>
    <ds:schemaRef ds:uri="http://schemas.microsoft.com/office/infopath/2007/PartnerControls"/>
    <ds:schemaRef ds:uri="http://schemas.microsoft.com/office/2006/documentManagement/types"/>
    <ds:schemaRef ds:uri="2567754f-50e4-4189-a66f-3a192321311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9586</TotalTime>
  <Words>2877</Words>
  <Application>Microsoft Office PowerPoint</Application>
  <PresentationFormat>Grand écran</PresentationFormat>
  <Paragraphs>357</Paragraphs>
  <Slides>23</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23</vt:i4>
      </vt:variant>
    </vt:vector>
  </HeadingPairs>
  <TitlesOfParts>
    <vt:vector size="35" baseType="lpstr">
      <vt:lpstr>Arial</vt:lpstr>
      <vt:lpstr>Calibri</vt:lpstr>
      <vt:lpstr>Calibri Light</vt:lpstr>
      <vt:lpstr>Cambria</vt:lpstr>
      <vt:lpstr>Comic Sans MS</vt:lpstr>
      <vt:lpstr>fira_sans</vt:lpstr>
      <vt:lpstr>MetaBold-Roman</vt:lpstr>
      <vt:lpstr>Open Sans</vt:lpstr>
      <vt:lpstr>opensans</vt:lpstr>
      <vt:lpstr>Wingdings</vt:lpstr>
      <vt:lpstr>Thème Office</vt:lpstr>
      <vt:lpstr>1_Thème Office</vt:lpstr>
      <vt:lpstr>Echanges Internationaux à  la FSM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MONCOUSIN Anne</cp:lastModifiedBy>
  <cp:revision>217</cp:revision>
  <cp:lastPrinted>2024-10-21T12:17:44Z</cp:lastPrinted>
  <dcterms:created xsi:type="dcterms:W3CDTF">2016-11-22T09:23:48Z</dcterms:created>
  <dcterms:modified xsi:type="dcterms:W3CDTF">2025-04-16T13:33:46Z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