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8"/>
  </p:notesMasterIdLst>
  <p:handoutMasterIdLst>
    <p:handoutMasterId r:id="rId29"/>
  </p:handoutMasterIdLst>
  <p:sldIdLst>
    <p:sldId id="256" r:id="rId6"/>
    <p:sldId id="267" r:id="rId7"/>
    <p:sldId id="257" r:id="rId8"/>
    <p:sldId id="317" r:id="rId9"/>
    <p:sldId id="322" r:id="rId10"/>
    <p:sldId id="301" r:id="rId11"/>
    <p:sldId id="321" r:id="rId12"/>
    <p:sldId id="310" r:id="rId13"/>
    <p:sldId id="323" r:id="rId14"/>
    <p:sldId id="258" r:id="rId15"/>
    <p:sldId id="265" r:id="rId16"/>
    <p:sldId id="311" r:id="rId17"/>
    <p:sldId id="260" r:id="rId18"/>
    <p:sldId id="261" r:id="rId19"/>
    <p:sldId id="263" r:id="rId20"/>
    <p:sldId id="315" r:id="rId21"/>
    <p:sldId id="313" r:id="rId22"/>
    <p:sldId id="314" r:id="rId23"/>
    <p:sldId id="316" r:id="rId24"/>
    <p:sldId id="318" r:id="rId25"/>
    <p:sldId id="319" r:id="rId26"/>
    <p:sldId id="268"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8432" autoAdjust="0"/>
  </p:normalViewPr>
  <p:slideViewPr>
    <p:cSldViewPr snapToGrid="0">
      <p:cViewPr varScale="1">
        <p:scale>
          <a:sx n="93" d="100"/>
          <a:sy n="93" d="100"/>
        </p:scale>
        <p:origin x="10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75D55B-2D76-4257-8288-73B44D811D07}" type="doc">
      <dgm:prSet loTypeId="urn:microsoft.com/office/officeart/2005/8/layout/vList2" loCatId="list" qsTypeId="urn:microsoft.com/office/officeart/2005/8/quickstyle/3d4" qsCatId="3D" csTypeId="urn:microsoft.com/office/officeart/2005/8/colors/accent0_3" csCatId="mainScheme" phldr="1"/>
      <dgm:spPr/>
      <dgm:t>
        <a:bodyPr/>
        <a:lstStyle/>
        <a:p>
          <a:endParaRPr lang="fr-BE"/>
        </a:p>
      </dgm:t>
    </dgm:pt>
    <dgm:pt modelId="{4A26D0A1-BBC3-4A7F-B28E-722B421FB615}">
      <dgm:prSet/>
      <dgm:spPr/>
      <dgm:t>
        <a:bodyPr/>
        <a:lstStyle/>
        <a:p>
          <a:pPr rtl="0"/>
          <a:r>
            <a:rPr lang="fr-BE" dirty="0"/>
            <a:t>Stage de 2 à 12 mois prévu dans votre cursus ou stage volontaire supervisé par un académique ULB</a:t>
          </a:r>
        </a:p>
      </dgm:t>
    </dgm:pt>
    <dgm:pt modelId="{394EE74F-A3A3-4342-B7DA-0922D560B3EE}" type="parTrans" cxnId="{F9B2737E-E814-4B91-8EAE-62C7F0530AE0}">
      <dgm:prSet/>
      <dgm:spPr/>
      <dgm:t>
        <a:bodyPr/>
        <a:lstStyle/>
        <a:p>
          <a:endParaRPr lang="fr-BE"/>
        </a:p>
      </dgm:t>
    </dgm:pt>
    <dgm:pt modelId="{B833C4C1-BD26-4FE8-AFD0-F5CB56B600C0}" type="sibTrans" cxnId="{F9B2737E-E814-4B91-8EAE-62C7F0530AE0}">
      <dgm:prSet/>
      <dgm:spPr/>
      <dgm:t>
        <a:bodyPr/>
        <a:lstStyle/>
        <a:p>
          <a:endParaRPr lang="fr-BE"/>
        </a:p>
      </dgm:t>
    </dgm:pt>
    <dgm:pt modelId="{69BCAE52-9FE0-414E-9F57-4A4A3DC7D8A7}">
      <dgm:prSet/>
      <dgm:spPr/>
      <dgm:t>
        <a:bodyPr/>
        <a:lstStyle/>
        <a:p>
          <a:pPr rtl="0"/>
          <a:r>
            <a:rPr lang="fr-BE" dirty="0"/>
            <a:t>Si effectué en zone Erasmus -&gt; financement</a:t>
          </a:r>
        </a:p>
      </dgm:t>
    </dgm:pt>
    <dgm:pt modelId="{6ED81354-2A47-4D4B-B6F3-2E6CCC79E75C}" type="parTrans" cxnId="{DE5FB7E4-2048-476F-B224-C011986AC610}">
      <dgm:prSet/>
      <dgm:spPr/>
      <dgm:t>
        <a:bodyPr/>
        <a:lstStyle/>
        <a:p>
          <a:endParaRPr lang="fr-BE"/>
        </a:p>
      </dgm:t>
    </dgm:pt>
    <dgm:pt modelId="{AA55AFDA-DCBD-44B3-8FD3-B6B333278B1C}" type="sibTrans" cxnId="{DE5FB7E4-2048-476F-B224-C011986AC610}">
      <dgm:prSet/>
      <dgm:spPr/>
      <dgm:t>
        <a:bodyPr/>
        <a:lstStyle/>
        <a:p>
          <a:endParaRPr lang="fr-BE"/>
        </a:p>
      </dgm:t>
    </dgm:pt>
    <dgm:pt modelId="{72475022-7BC6-4CA9-9C51-9F101650ACB3}">
      <dgm:prSet/>
      <dgm:spPr/>
      <dgm:t>
        <a:bodyPr/>
        <a:lstStyle/>
        <a:p>
          <a:r>
            <a:rPr lang="fr-BE" dirty="0"/>
            <a:t>540€ à 600€ par mois (à titre informatif)</a:t>
          </a:r>
        </a:p>
        <a:p>
          <a:endParaRPr lang="fr-BE" dirty="0"/>
        </a:p>
      </dgm:t>
    </dgm:pt>
    <dgm:pt modelId="{6844CFD4-B426-4CAD-AC33-638B25921AFF}" type="parTrans" cxnId="{CF211EC6-553E-4AB8-8B1D-C017BBBAA16C}">
      <dgm:prSet/>
      <dgm:spPr/>
      <dgm:t>
        <a:bodyPr/>
        <a:lstStyle/>
        <a:p>
          <a:endParaRPr lang="fr-BE"/>
        </a:p>
      </dgm:t>
    </dgm:pt>
    <dgm:pt modelId="{44DC3DD0-F641-4BFD-B384-4DE2160AF575}" type="sibTrans" cxnId="{CF211EC6-553E-4AB8-8B1D-C017BBBAA16C}">
      <dgm:prSet/>
      <dgm:spPr/>
      <dgm:t>
        <a:bodyPr/>
        <a:lstStyle/>
        <a:p>
          <a:endParaRPr lang="fr-BE"/>
        </a:p>
      </dgm:t>
    </dgm:pt>
    <dgm:pt modelId="{4261E1A8-8A3C-4623-B626-365A0EA69403}">
      <dgm:prSet/>
      <dgm:spPr/>
      <dgm:t>
        <a:bodyPr/>
        <a:lstStyle/>
        <a:p>
          <a:r>
            <a:rPr lang="fr-BE" dirty="0"/>
            <a:t>Postuler avec convention de stage signée 1 mois avant le début du stage</a:t>
          </a:r>
        </a:p>
      </dgm:t>
    </dgm:pt>
    <dgm:pt modelId="{B8463574-7A3D-44F0-B969-4E03EC0740FD}" type="parTrans" cxnId="{251D9F5A-D9D5-4CF9-A13D-FDA0CA3241CE}">
      <dgm:prSet/>
      <dgm:spPr/>
      <dgm:t>
        <a:bodyPr/>
        <a:lstStyle/>
        <a:p>
          <a:endParaRPr lang="fr-BE"/>
        </a:p>
      </dgm:t>
    </dgm:pt>
    <dgm:pt modelId="{E0465E01-08E4-495A-9E82-9BB631D9FCCE}" type="sibTrans" cxnId="{251D9F5A-D9D5-4CF9-A13D-FDA0CA3241CE}">
      <dgm:prSet/>
      <dgm:spPr/>
      <dgm:t>
        <a:bodyPr/>
        <a:lstStyle/>
        <a:p>
          <a:endParaRPr lang="fr-BE"/>
        </a:p>
      </dgm:t>
    </dgm:pt>
    <dgm:pt modelId="{5035D8F8-654B-4661-87D5-B4A29EC60643}" type="pres">
      <dgm:prSet presAssocID="{1A75D55B-2D76-4257-8288-73B44D811D07}" presName="linear" presStyleCnt="0">
        <dgm:presLayoutVars>
          <dgm:animLvl val="lvl"/>
          <dgm:resizeHandles val="exact"/>
        </dgm:presLayoutVars>
      </dgm:prSet>
      <dgm:spPr/>
    </dgm:pt>
    <dgm:pt modelId="{88F07564-0517-42D5-A59B-F2AC6C881336}" type="pres">
      <dgm:prSet presAssocID="{4A26D0A1-BBC3-4A7F-B28E-722B421FB615}" presName="parentText" presStyleLbl="node1" presStyleIdx="0" presStyleCnt="4">
        <dgm:presLayoutVars>
          <dgm:chMax val="0"/>
          <dgm:bulletEnabled val="1"/>
        </dgm:presLayoutVars>
      </dgm:prSet>
      <dgm:spPr/>
    </dgm:pt>
    <dgm:pt modelId="{58870F9A-50F1-40C3-B2E0-611665EFC9B6}" type="pres">
      <dgm:prSet presAssocID="{B833C4C1-BD26-4FE8-AFD0-F5CB56B600C0}" presName="spacer" presStyleCnt="0"/>
      <dgm:spPr/>
    </dgm:pt>
    <dgm:pt modelId="{4F630CE8-FAD0-47ED-AC52-50298826B367}" type="pres">
      <dgm:prSet presAssocID="{69BCAE52-9FE0-414E-9F57-4A4A3DC7D8A7}" presName="parentText" presStyleLbl="node1" presStyleIdx="1" presStyleCnt="4">
        <dgm:presLayoutVars>
          <dgm:chMax val="0"/>
          <dgm:bulletEnabled val="1"/>
        </dgm:presLayoutVars>
      </dgm:prSet>
      <dgm:spPr/>
    </dgm:pt>
    <dgm:pt modelId="{CA39A5A1-577C-43F6-AB1C-05BBE790CF46}" type="pres">
      <dgm:prSet presAssocID="{AA55AFDA-DCBD-44B3-8FD3-B6B333278B1C}" presName="spacer" presStyleCnt="0"/>
      <dgm:spPr/>
    </dgm:pt>
    <dgm:pt modelId="{0E6ED640-5A3A-454A-B99A-12730D4FAFE8}" type="pres">
      <dgm:prSet presAssocID="{72475022-7BC6-4CA9-9C51-9F101650ACB3}" presName="parentText" presStyleLbl="node1" presStyleIdx="2" presStyleCnt="4">
        <dgm:presLayoutVars>
          <dgm:chMax val="0"/>
          <dgm:bulletEnabled val="1"/>
        </dgm:presLayoutVars>
      </dgm:prSet>
      <dgm:spPr/>
    </dgm:pt>
    <dgm:pt modelId="{A1D7F97A-7833-41C0-A009-8C8D77696AFE}" type="pres">
      <dgm:prSet presAssocID="{44DC3DD0-F641-4BFD-B384-4DE2160AF575}" presName="spacer" presStyleCnt="0"/>
      <dgm:spPr/>
    </dgm:pt>
    <dgm:pt modelId="{86FDD5B8-5297-4378-86D1-A1FAF84E7CA1}" type="pres">
      <dgm:prSet presAssocID="{4261E1A8-8A3C-4623-B626-365A0EA69403}" presName="parentText" presStyleLbl="node1" presStyleIdx="3" presStyleCnt="4">
        <dgm:presLayoutVars>
          <dgm:chMax val="0"/>
          <dgm:bulletEnabled val="1"/>
        </dgm:presLayoutVars>
      </dgm:prSet>
      <dgm:spPr/>
    </dgm:pt>
  </dgm:ptLst>
  <dgm:cxnLst>
    <dgm:cxn modelId="{BACCE401-BAD8-4F3D-BDFE-38090770950C}" type="presOf" srcId="{1A75D55B-2D76-4257-8288-73B44D811D07}" destId="{5035D8F8-654B-4661-87D5-B4A29EC60643}" srcOrd="0" destOrd="0" presId="urn:microsoft.com/office/officeart/2005/8/layout/vList2"/>
    <dgm:cxn modelId="{573C0F5F-2B02-467A-AC8F-821AF9A1231B}" type="presOf" srcId="{72475022-7BC6-4CA9-9C51-9F101650ACB3}" destId="{0E6ED640-5A3A-454A-B99A-12730D4FAFE8}" srcOrd="0" destOrd="0" presId="urn:microsoft.com/office/officeart/2005/8/layout/vList2"/>
    <dgm:cxn modelId="{C6385449-C729-4934-BD8D-FF1AA8883172}" type="presOf" srcId="{69BCAE52-9FE0-414E-9F57-4A4A3DC7D8A7}" destId="{4F630CE8-FAD0-47ED-AC52-50298826B367}" srcOrd="0" destOrd="0" presId="urn:microsoft.com/office/officeart/2005/8/layout/vList2"/>
    <dgm:cxn modelId="{251D9F5A-D9D5-4CF9-A13D-FDA0CA3241CE}" srcId="{1A75D55B-2D76-4257-8288-73B44D811D07}" destId="{4261E1A8-8A3C-4623-B626-365A0EA69403}" srcOrd="3" destOrd="0" parTransId="{B8463574-7A3D-44F0-B969-4E03EC0740FD}" sibTransId="{E0465E01-08E4-495A-9E82-9BB631D9FCCE}"/>
    <dgm:cxn modelId="{F9B2737E-E814-4B91-8EAE-62C7F0530AE0}" srcId="{1A75D55B-2D76-4257-8288-73B44D811D07}" destId="{4A26D0A1-BBC3-4A7F-B28E-722B421FB615}" srcOrd="0" destOrd="0" parTransId="{394EE74F-A3A3-4342-B7DA-0922D560B3EE}" sibTransId="{B833C4C1-BD26-4FE8-AFD0-F5CB56B600C0}"/>
    <dgm:cxn modelId="{644188AE-5E73-4856-974D-5F163B50A354}" type="presOf" srcId="{4A26D0A1-BBC3-4A7F-B28E-722B421FB615}" destId="{88F07564-0517-42D5-A59B-F2AC6C881336}" srcOrd="0" destOrd="0" presId="urn:microsoft.com/office/officeart/2005/8/layout/vList2"/>
    <dgm:cxn modelId="{2CE1C3BF-7A06-445B-8AEB-A6A51B891853}" type="presOf" srcId="{4261E1A8-8A3C-4623-B626-365A0EA69403}" destId="{86FDD5B8-5297-4378-86D1-A1FAF84E7CA1}" srcOrd="0" destOrd="0" presId="urn:microsoft.com/office/officeart/2005/8/layout/vList2"/>
    <dgm:cxn modelId="{CF211EC6-553E-4AB8-8B1D-C017BBBAA16C}" srcId="{1A75D55B-2D76-4257-8288-73B44D811D07}" destId="{72475022-7BC6-4CA9-9C51-9F101650ACB3}" srcOrd="2" destOrd="0" parTransId="{6844CFD4-B426-4CAD-AC33-638B25921AFF}" sibTransId="{44DC3DD0-F641-4BFD-B384-4DE2160AF575}"/>
    <dgm:cxn modelId="{DE5FB7E4-2048-476F-B224-C011986AC610}" srcId="{1A75D55B-2D76-4257-8288-73B44D811D07}" destId="{69BCAE52-9FE0-414E-9F57-4A4A3DC7D8A7}" srcOrd="1" destOrd="0" parTransId="{6ED81354-2A47-4D4B-B6F3-2E6CCC79E75C}" sibTransId="{AA55AFDA-DCBD-44B3-8FD3-B6B333278B1C}"/>
    <dgm:cxn modelId="{028B480E-C7F3-42F0-A920-FBE3E0B3311C}" type="presParOf" srcId="{5035D8F8-654B-4661-87D5-B4A29EC60643}" destId="{88F07564-0517-42D5-A59B-F2AC6C881336}" srcOrd="0" destOrd="0" presId="urn:microsoft.com/office/officeart/2005/8/layout/vList2"/>
    <dgm:cxn modelId="{FEE20EC3-969A-4E52-A729-65CAAC099BAD}" type="presParOf" srcId="{5035D8F8-654B-4661-87D5-B4A29EC60643}" destId="{58870F9A-50F1-40C3-B2E0-611665EFC9B6}" srcOrd="1" destOrd="0" presId="urn:microsoft.com/office/officeart/2005/8/layout/vList2"/>
    <dgm:cxn modelId="{682A89D9-51F5-4A73-9040-CA006D2A9064}" type="presParOf" srcId="{5035D8F8-654B-4661-87D5-B4A29EC60643}" destId="{4F630CE8-FAD0-47ED-AC52-50298826B367}" srcOrd="2" destOrd="0" presId="urn:microsoft.com/office/officeart/2005/8/layout/vList2"/>
    <dgm:cxn modelId="{2277AB25-9281-455F-AB49-6BFA1C1B4D99}" type="presParOf" srcId="{5035D8F8-654B-4661-87D5-B4A29EC60643}" destId="{CA39A5A1-577C-43F6-AB1C-05BBE790CF46}" srcOrd="3" destOrd="0" presId="urn:microsoft.com/office/officeart/2005/8/layout/vList2"/>
    <dgm:cxn modelId="{C15F40E4-2342-4390-B84C-1D0CC2E832B1}" type="presParOf" srcId="{5035D8F8-654B-4661-87D5-B4A29EC60643}" destId="{0E6ED640-5A3A-454A-B99A-12730D4FAFE8}" srcOrd="4" destOrd="0" presId="urn:microsoft.com/office/officeart/2005/8/layout/vList2"/>
    <dgm:cxn modelId="{1680C693-512E-4AE3-B8A5-FF73BE5324B4}" type="presParOf" srcId="{5035D8F8-654B-4661-87D5-B4A29EC60643}" destId="{A1D7F97A-7833-41C0-A009-8C8D77696AFE}" srcOrd="5" destOrd="0" presId="urn:microsoft.com/office/officeart/2005/8/layout/vList2"/>
    <dgm:cxn modelId="{75BAEFF5-DA43-491A-8711-E0A6E0A6BD1B}" type="presParOf" srcId="{5035D8F8-654B-4661-87D5-B4A29EC60643}" destId="{86FDD5B8-5297-4378-86D1-A1FAF84E7CA1}" srcOrd="6"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07564-0517-42D5-A59B-F2AC6C881336}">
      <dsp:nvSpPr>
        <dsp:cNvPr id="0" name=""/>
        <dsp:cNvSpPr/>
      </dsp:nvSpPr>
      <dsp:spPr>
        <a:xfrm>
          <a:off x="0" y="3739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Stage de 2 à 12 mois prévu dans votre cursus ou stage volontaire supervisé par un académique ULB</a:t>
          </a:r>
        </a:p>
      </dsp:txBody>
      <dsp:txXfrm>
        <a:off x="53888" y="91283"/>
        <a:ext cx="7951914" cy="996118"/>
      </dsp:txXfrm>
    </dsp:sp>
    <dsp:sp modelId="{4F630CE8-FAD0-47ED-AC52-50298826B367}">
      <dsp:nvSpPr>
        <dsp:cNvPr id="0" name=""/>
        <dsp:cNvSpPr/>
      </dsp:nvSpPr>
      <dsp:spPr>
        <a:xfrm>
          <a:off x="0" y="121041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fr-BE" sz="2400" kern="1200" dirty="0"/>
            <a:t>Si effectué en zone Erasmus -&gt; financement</a:t>
          </a:r>
        </a:p>
      </dsp:txBody>
      <dsp:txXfrm>
        <a:off x="53888" y="1264298"/>
        <a:ext cx="7951914" cy="996118"/>
      </dsp:txXfrm>
    </dsp:sp>
    <dsp:sp modelId="{0E6ED640-5A3A-454A-B99A-12730D4FAFE8}">
      <dsp:nvSpPr>
        <dsp:cNvPr id="0" name=""/>
        <dsp:cNvSpPr/>
      </dsp:nvSpPr>
      <dsp:spPr>
        <a:xfrm>
          <a:off x="0" y="2383425"/>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540€ à 600€ par mois (à titre informatif)</a:t>
          </a:r>
        </a:p>
        <a:p>
          <a:pPr marL="0" lvl="0" indent="0" algn="l" defTabSz="1066800">
            <a:lnSpc>
              <a:spcPct val="90000"/>
            </a:lnSpc>
            <a:spcBef>
              <a:spcPct val="0"/>
            </a:spcBef>
            <a:spcAft>
              <a:spcPct val="35000"/>
            </a:spcAft>
            <a:buNone/>
          </a:pPr>
          <a:endParaRPr lang="fr-BE" sz="2400" kern="1200" dirty="0"/>
        </a:p>
      </dsp:txBody>
      <dsp:txXfrm>
        <a:off x="53888" y="2437313"/>
        <a:ext cx="7951914" cy="996118"/>
      </dsp:txXfrm>
    </dsp:sp>
    <dsp:sp modelId="{86FDD5B8-5297-4378-86D1-A1FAF84E7CA1}">
      <dsp:nvSpPr>
        <dsp:cNvPr id="0" name=""/>
        <dsp:cNvSpPr/>
      </dsp:nvSpPr>
      <dsp:spPr>
        <a:xfrm>
          <a:off x="0" y="3556440"/>
          <a:ext cx="8059690" cy="1103894"/>
        </a:xfrm>
        <a:prstGeom prst="roundRect">
          <a:avLst/>
        </a:prstGeom>
        <a:solidFill>
          <a:schemeClr val="dk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fr-BE" sz="2400" kern="1200" dirty="0"/>
            <a:t>Postuler avec convention de stage signée 1 mois avant le début du stage</a:t>
          </a:r>
        </a:p>
      </dsp:txBody>
      <dsp:txXfrm>
        <a:off x="53888" y="3610328"/>
        <a:ext cx="7951914" cy="99611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6400" cy="496889"/>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49689" y="1"/>
            <a:ext cx="2946400" cy="496889"/>
          </a:xfrm>
          <a:prstGeom prst="rect">
            <a:avLst/>
          </a:prstGeom>
        </p:spPr>
        <p:txBody>
          <a:bodyPr vert="horz" lIns="91440" tIns="45720" rIns="91440" bIns="45720" rtlCol="0"/>
          <a:lstStyle>
            <a:lvl1pPr algn="r">
              <a:defRPr sz="1200"/>
            </a:lvl1pPr>
          </a:lstStyle>
          <a:p>
            <a:fld id="{BF215D39-3F65-4FDF-B398-CFF23C836FF0}" type="datetimeFigureOut">
              <a:rPr lang="fr-FR" smtClean="0"/>
              <a:t>19/12/2024</a:t>
            </a:fld>
            <a:endParaRPr lang="fr-FR"/>
          </a:p>
        </p:txBody>
      </p:sp>
      <p:sp>
        <p:nvSpPr>
          <p:cNvPr id="4" name="Espace réservé du pied de page 3"/>
          <p:cNvSpPr>
            <a:spLocks noGrp="1"/>
          </p:cNvSpPr>
          <p:nvPr>
            <p:ph type="ftr" sz="quarter" idx="2"/>
          </p:nvPr>
        </p:nvSpPr>
        <p:spPr>
          <a:xfrm>
            <a:off x="0" y="9429750"/>
            <a:ext cx="2946400" cy="496889"/>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9689" y="9429750"/>
            <a:ext cx="2946400" cy="496889"/>
          </a:xfrm>
          <a:prstGeom prst="rect">
            <a:avLst/>
          </a:prstGeom>
        </p:spPr>
        <p:txBody>
          <a:bodyPr vert="horz" lIns="91440" tIns="45720" rIns="91440" bIns="45720" rtlCol="0" anchor="b"/>
          <a:lstStyle>
            <a:lvl1pPr algn="r">
              <a:defRPr sz="1200"/>
            </a:lvl1pPr>
          </a:lstStyle>
          <a:p>
            <a:fld id="{727BB0F8-F04F-4BEB-BA6D-FE88F73D73D4}" type="slidenum">
              <a:rPr lang="fr-FR" smtClean="0"/>
              <a:t>‹N°›</a:t>
            </a:fld>
            <a:endParaRPr lang="fr-FR"/>
          </a:p>
        </p:txBody>
      </p:sp>
    </p:spTree>
    <p:extLst>
      <p:ext uri="{BB962C8B-B14F-4D97-AF65-F5344CB8AC3E}">
        <p14:creationId xmlns:p14="http://schemas.microsoft.com/office/powerpoint/2010/main" val="191227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453DC32-70A2-43D2-8C2A-D89E1DAA8E39}" type="datetimeFigureOut">
              <a:rPr lang="fr-BE" smtClean="0"/>
              <a:t>19-12-24</a:t>
            </a:fld>
            <a:endParaRPr lang="fr-BE"/>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F0666BD-D9EE-43EF-83FB-322503362007}" type="slidenum">
              <a:rPr lang="fr-BE" smtClean="0"/>
              <a:t>‹N°›</a:t>
            </a:fld>
            <a:endParaRPr lang="fr-BE"/>
          </a:p>
        </p:txBody>
      </p:sp>
    </p:spTree>
    <p:extLst>
      <p:ext uri="{BB962C8B-B14F-4D97-AF65-F5344CB8AC3E}">
        <p14:creationId xmlns:p14="http://schemas.microsoft.com/office/powerpoint/2010/main" val="3589707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3</a:t>
            </a:fld>
            <a:endParaRPr lang="fr-BE"/>
          </a:p>
        </p:txBody>
      </p:sp>
    </p:spTree>
    <p:extLst>
      <p:ext uri="{BB962C8B-B14F-4D97-AF65-F5344CB8AC3E}">
        <p14:creationId xmlns:p14="http://schemas.microsoft.com/office/powerpoint/2010/main" val="30461367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pour que le choix soit fait de façon bien réfléchie : il y a tout un processus enclenché dès qu’une candidature est déposée;</a:t>
            </a:r>
          </a:p>
          <a:p>
            <a:endParaRPr lang="fr-BE" dirty="0"/>
          </a:p>
          <a:p>
            <a:r>
              <a:rPr lang="fr-BE" dirty="0"/>
              <a:t>Détails pratiques : au début de l’année académique, nous vérifions que les étudiants ont validé leur année et nous prenons contact avec le partenaire. </a:t>
            </a:r>
          </a:p>
          <a:p>
            <a:r>
              <a:rPr lang="fr-BE" dirty="0"/>
              <a:t>Le L.A. peut être adapté </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17</a:t>
            </a:fld>
            <a:endParaRPr lang="fr-BE"/>
          </a:p>
        </p:txBody>
      </p:sp>
    </p:spTree>
    <p:extLst>
      <p:ext uri="{BB962C8B-B14F-4D97-AF65-F5344CB8AC3E}">
        <p14:creationId xmlns:p14="http://schemas.microsoft.com/office/powerpoint/2010/main" val="58055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solidFill>
                  <a:srgbClr val="000000"/>
                </a:solidFill>
                <a:effectLst/>
              </a:rPr>
              <a:t>crédit supplémentaire gratuit (CP) avec pondération à 0</a:t>
            </a:r>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solidFill>
                <a:srgbClr val="000000"/>
              </a:solidFill>
              <a:effectLst/>
            </a:endParaRPr>
          </a:p>
          <a:p>
            <a:pPr>
              <a:buFont typeface="Arial" panose="020B0604020202020204" pitchFamily="34" charset="0"/>
              <a:buChar char="•"/>
            </a:pPr>
            <a:r>
              <a:rPr lang="fr-BE" dirty="0">
                <a:solidFill>
                  <a:srgbClr val="000000"/>
                </a:solidFill>
                <a:effectLst/>
              </a:rPr>
              <a:t>Pour les étudiants de Education Physique on reconduit la procédure de l'année précédente.</a:t>
            </a:r>
          </a:p>
          <a:p>
            <a:pPr marL="457200"/>
            <a:r>
              <a:rPr lang="fr-BE" dirty="0">
                <a:solidFill>
                  <a:srgbClr val="000000"/>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BA3 kiné, et BA3 ostéo : UE PSYC-I 3033 et 3053 (</a:t>
            </a:r>
            <a:r>
              <a:rPr lang="fr-BE" dirty="0" err="1">
                <a:solidFill>
                  <a:srgbClr val="000000"/>
                </a:solidFill>
                <a:effectLst/>
              </a:rPr>
              <a:t>cf</a:t>
            </a:r>
            <a:r>
              <a:rPr lang="fr-BE" dirty="0">
                <a:solidFill>
                  <a:srgbClr val="000000"/>
                </a:solidFill>
                <a:effectLst/>
              </a:rPr>
              <a:t> ce qui a été fait en EP) (cours et TP psychologie appliquée). </a:t>
            </a:r>
            <a:r>
              <a:rPr lang="fr-BE" dirty="0">
                <a:solidFill>
                  <a:srgbClr val="ED5C57"/>
                </a:solidFill>
                <a:effectLst/>
              </a:rPr>
              <a:t>L'AA restera la même et la note du BIP remplacera la note de l'AA originale?</a:t>
            </a:r>
            <a:endParaRPr lang="fr-BE" dirty="0">
              <a:solidFill>
                <a:srgbClr val="000000"/>
              </a:solidFill>
              <a:effectLst/>
            </a:endParaRPr>
          </a:p>
          <a:p>
            <a:pPr marL="457200"/>
            <a:r>
              <a:rPr lang="fr-BE" dirty="0">
                <a:solidFill>
                  <a:srgbClr val="ED5C57"/>
                </a:solidFill>
                <a:effectLst/>
              </a:rPr>
              <a:t> </a:t>
            </a:r>
            <a:endParaRPr lang="fr-BE" dirty="0">
              <a:effectLst/>
            </a:endParaRPr>
          </a:p>
          <a:p>
            <a:pPr>
              <a:buFont typeface="Arial" panose="020B0604020202020204" pitchFamily="34" charset="0"/>
              <a:buChar char="•"/>
            </a:pPr>
            <a:r>
              <a:rPr lang="fr-BE" dirty="0">
                <a:solidFill>
                  <a:srgbClr val="000000"/>
                </a:solidFill>
                <a:effectLst/>
              </a:rPr>
              <a:t>Pour les étudiants en master ostéo PSYC I 6026 : AA partie dopage: </a:t>
            </a:r>
            <a:r>
              <a:rPr lang="fr-BE" dirty="0">
                <a:solidFill>
                  <a:srgbClr val="ED5C57"/>
                </a:solidFill>
                <a:effectLst/>
              </a:rPr>
              <a:t>L'AA restera la même et la note du BIP remplacera la note de l'AA originale?</a:t>
            </a:r>
            <a:endParaRPr lang="fr-BE" dirty="0">
              <a:solidFill>
                <a:srgbClr val="000000"/>
              </a:solidFill>
              <a:effectLst/>
            </a:endParaRPr>
          </a:p>
          <a:p>
            <a:r>
              <a:rPr lang="fr-BE" dirty="0">
                <a:solidFill>
                  <a:srgbClr val="C82613"/>
                </a:solidFill>
                <a:effectLst/>
              </a:rPr>
              <a:t> </a:t>
            </a:r>
            <a:endParaRPr lang="fr-BE" dirty="0"/>
          </a:p>
          <a:p>
            <a:r>
              <a:rPr lang="fr-BE" dirty="0">
                <a:solidFill>
                  <a:srgbClr val="C82613"/>
                </a:solidFill>
                <a:effectLst/>
              </a:rPr>
              <a:t>Pouvez vous confirmer (ou non):</a:t>
            </a:r>
            <a:endParaRPr lang="fr-BE" dirty="0"/>
          </a:p>
          <a:p>
            <a:r>
              <a:rPr lang="fr-BE" dirty="0">
                <a:solidFill>
                  <a:srgbClr val="C82613"/>
                </a:solidFill>
                <a:effectLst/>
              </a:rPr>
              <a:t>pour MA1 kiné et ostéo : KINE-I4004 (autres disciplines professionnelles : AA psychiatrie) ou pour </a:t>
            </a:r>
            <a:r>
              <a:rPr lang="fr-BE" dirty="0" err="1">
                <a:solidFill>
                  <a:srgbClr val="C82613"/>
                </a:solidFill>
                <a:effectLst/>
              </a:rPr>
              <a:t>osté</a:t>
            </a:r>
            <a:r>
              <a:rPr lang="fr-BE" dirty="0">
                <a:solidFill>
                  <a:srgbClr val="C82613"/>
                </a:solidFill>
                <a:effectLst/>
              </a:rPr>
              <a:t> PSYC-I4034 (AA psychiatrie)</a:t>
            </a:r>
            <a:endParaRPr lang="fr-BE" dirty="0"/>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20</a:t>
            </a:fld>
            <a:endParaRPr lang="fr-BE"/>
          </a:p>
        </p:txBody>
      </p:sp>
    </p:spTree>
    <p:extLst>
      <p:ext uri="{BB962C8B-B14F-4D97-AF65-F5344CB8AC3E}">
        <p14:creationId xmlns:p14="http://schemas.microsoft.com/office/powerpoint/2010/main" val="19314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CCA3C5-43C2-9FF4-453C-78E0D306CD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6A3F2BA-D822-6BD3-105E-205486BE08A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508429B-26E6-0C27-30E4-998A9846B6AD}"/>
              </a:ext>
            </a:extLst>
          </p:cNvPr>
          <p:cNvSpPr>
            <a:spLocks noGrp="1"/>
          </p:cNvSpPr>
          <p:nvPr>
            <p:ph type="body" idx="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73B31929-5D90-3926-EC09-A07820530CD0}"/>
              </a:ext>
            </a:extLst>
          </p:cNvPr>
          <p:cNvSpPr>
            <a:spLocks noGrp="1"/>
          </p:cNvSpPr>
          <p:nvPr>
            <p:ph type="sldNum" sz="quarter" idx="5"/>
          </p:nvPr>
        </p:nvSpPr>
        <p:spPr/>
        <p:txBody>
          <a:bodyPr/>
          <a:lstStyle/>
          <a:p>
            <a:fld id="{BF0666BD-D9EE-43EF-83FB-322503362007}" type="slidenum">
              <a:rPr lang="fr-BE" smtClean="0"/>
              <a:t>4</a:t>
            </a:fld>
            <a:endParaRPr lang="fr-BE"/>
          </a:p>
        </p:txBody>
      </p:sp>
    </p:spTree>
    <p:extLst>
      <p:ext uri="{BB962C8B-B14F-4D97-AF65-F5344CB8AC3E}">
        <p14:creationId xmlns:p14="http://schemas.microsoft.com/office/powerpoint/2010/main" val="890806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Insister sur cette opportunité</a:t>
            </a:r>
          </a:p>
          <a:p>
            <a:r>
              <a:rPr lang="fr-BE" dirty="0"/>
              <a:t>Possibilité de partie en binôme</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6</a:t>
            </a:fld>
            <a:endParaRPr lang="fr-BE"/>
          </a:p>
        </p:txBody>
      </p:sp>
    </p:spTree>
    <p:extLst>
      <p:ext uri="{BB962C8B-B14F-4D97-AF65-F5344CB8AC3E}">
        <p14:creationId xmlns:p14="http://schemas.microsoft.com/office/powerpoint/2010/main" val="2686847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Pour les ostéos</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8</a:t>
            </a:fld>
            <a:endParaRPr lang="fr-BE"/>
          </a:p>
        </p:txBody>
      </p:sp>
    </p:spTree>
    <p:extLst>
      <p:ext uri="{BB962C8B-B14F-4D97-AF65-F5344CB8AC3E}">
        <p14:creationId xmlns:p14="http://schemas.microsoft.com/office/powerpoint/2010/main" val="35035579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Séance d’info des possibilités de stages hors-grille </a:t>
            </a:r>
            <a:r>
              <a:rPr lang="fr-BE" dirty="0" err="1"/>
              <a:t>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10</a:t>
            </a:fld>
            <a:endParaRPr lang="fr-BE"/>
          </a:p>
        </p:txBody>
      </p:sp>
    </p:spTree>
    <p:extLst>
      <p:ext uri="{BB962C8B-B14F-4D97-AF65-F5344CB8AC3E}">
        <p14:creationId xmlns:p14="http://schemas.microsoft.com/office/powerpoint/2010/main" val="20868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"Stages cliniques de collaboration internationale et séminaires"</a:t>
            </a:r>
            <a:r>
              <a:rPr lang="fr-BE" dirty="0"/>
              <a:t> = 15 ECTS (Master Kiné)</a:t>
            </a:r>
          </a:p>
          <a:p>
            <a:r>
              <a:rPr lang="fr-BE" b="1" dirty="0"/>
              <a:t>"Stages cliniques: complémentaire de (mnémonique de l'UE précédent)"</a:t>
            </a:r>
            <a:r>
              <a:rPr lang="fr-BE" dirty="0"/>
              <a:t>= 5 ECTS (Master Kiné)</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11</a:t>
            </a:fld>
            <a:endParaRPr lang="fr-BE"/>
          </a:p>
        </p:txBody>
      </p:sp>
    </p:spTree>
    <p:extLst>
      <p:ext uri="{BB962C8B-B14F-4D97-AF65-F5344CB8AC3E}">
        <p14:creationId xmlns:p14="http://schemas.microsoft.com/office/powerpoint/2010/main" val="566849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rPr>
              <a:t>Convention: Les étudiants de l’ULB seront autorisés à suivre 2 cours maximum à la VUB (feront pas partie du PAE)</a:t>
            </a:r>
          </a:p>
          <a:p>
            <a:r>
              <a:rPr lang="fr-BE" sz="1800" b="1" dirty="0"/>
              <a:t>"Stages cliniques de collaboration internationale et séminaires"</a:t>
            </a:r>
            <a:r>
              <a:rPr lang="fr-BE" sz="1800" dirty="0"/>
              <a:t> = 15 ECTS (Master Kiné)</a:t>
            </a:r>
          </a:p>
          <a:p>
            <a:r>
              <a:rPr lang="fr-BE" sz="1800" b="1" dirty="0"/>
              <a:t>"Stages cliniques: complémentaire de (mnémonique de l'UE précédent)"</a:t>
            </a:r>
            <a:r>
              <a:rPr lang="fr-BE" sz="1800" dirty="0"/>
              <a:t>= 5 ECTS (Master Kiné)</a:t>
            </a:r>
          </a:p>
          <a:p>
            <a:endParaRPr lang="fr-BE" sz="1800" dirty="0"/>
          </a:p>
          <a:p>
            <a:r>
              <a:rPr lang="fr-BE" sz="1800" dirty="0"/>
              <a:t>Lubumbashi: </a:t>
            </a:r>
            <a:endParaRPr lang="en-GB" sz="1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i="1" dirty="0">
              <a:solidFill>
                <a:srgbClr val="000000"/>
              </a:solidFill>
              <a:effectLst/>
              <a:latin typeface="Arial" panose="020B0604020202020204" pitchFamily="34" charset="0"/>
              <a:ea typeface="MS Mincho" panose="020206090402050803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13</a:t>
            </a:fld>
            <a:endParaRPr lang="fr-BE"/>
          </a:p>
        </p:txBody>
      </p:sp>
    </p:spTree>
    <p:extLst>
      <p:ext uri="{BB962C8B-B14F-4D97-AF65-F5344CB8AC3E}">
        <p14:creationId xmlns:p14="http://schemas.microsoft.com/office/powerpoint/2010/main" val="1995687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Japon</a:t>
            </a:r>
          </a:p>
          <a:p>
            <a:r>
              <a:rPr lang="fr-BE" dirty="0"/>
              <a:t>Avertir pour Nouméa</a:t>
            </a:r>
            <a:endParaRPr lang="en-GB" dirty="0"/>
          </a:p>
        </p:txBody>
      </p:sp>
      <p:sp>
        <p:nvSpPr>
          <p:cNvPr id="4" name="Slide Number Placeholder 3"/>
          <p:cNvSpPr>
            <a:spLocks noGrp="1"/>
          </p:cNvSpPr>
          <p:nvPr>
            <p:ph type="sldNum" sz="quarter" idx="5"/>
          </p:nvPr>
        </p:nvSpPr>
        <p:spPr/>
        <p:txBody>
          <a:bodyPr/>
          <a:lstStyle/>
          <a:p>
            <a:fld id="{BF0666BD-D9EE-43EF-83FB-322503362007}" type="slidenum">
              <a:rPr lang="fr-BE" smtClean="0"/>
              <a:t>14</a:t>
            </a:fld>
            <a:endParaRPr lang="fr-BE"/>
          </a:p>
        </p:txBody>
      </p:sp>
    </p:spTree>
    <p:extLst>
      <p:ext uri="{BB962C8B-B14F-4D97-AF65-F5344CB8AC3E}">
        <p14:creationId xmlns:p14="http://schemas.microsoft.com/office/powerpoint/2010/main" val="2774600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Prévenir les étudiants que l’appel est ouvert</a:t>
            </a:r>
          </a:p>
        </p:txBody>
      </p:sp>
      <p:sp>
        <p:nvSpPr>
          <p:cNvPr id="4" name="Espace réservé du numéro de diapositive 3"/>
          <p:cNvSpPr>
            <a:spLocks noGrp="1"/>
          </p:cNvSpPr>
          <p:nvPr>
            <p:ph type="sldNum" sz="quarter" idx="5"/>
          </p:nvPr>
        </p:nvSpPr>
        <p:spPr/>
        <p:txBody>
          <a:bodyPr/>
          <a:lstStyle/>
          <a:p>
            <a:fld id="{BF0666BD-D9EE-43EF-83FB-322503362007}" type="slidenum">
              <a:rPr lang="fr-BE" smtClean="0"/>
              <a:t>15</a:t>
            </a:fld>
            <a:endParaRPr lang="fr-BE"/>
          </a:p>
        </p:txBody>
      </p:sp>
    </p:spTree>
    <p:extLst>
      <p:ext uri="{BB962C8B-B14F-4D97-AF65-F5344CB8AC3E}">
        <p14:creationId xmlns:p14="http://schemas.microsoft.com/office/powerpoint/2010/main" val="2355483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410927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228296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540589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7"/>
            <a:ext cx="10363200" cy="1470025"/>
          </a:xfrm>
        </p:spPr>
        <p:txBody>
          <a:bodyPr/>
          <a:lstStyle/>
          <a:p>
            <a:r>
              <a:rPr lang="fr-FR"/>
              <a:t>Modifiez le style du titre</a:t>
            </a:r>
            <a:endParaRPr lang="fr-BE"/>
          </a:p>
        </p:txBody>
      </p:sp>
      <p:sp>
        <p:nvSpPr>
          <p:cNvPr id="3" name="Sous-titr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486230D6-5C87-42CC-80F6-188D1E025512}"/>
              </a:ext>
            </a:extLst>
          </p:cNvPr>
          <p:cNvSpPr>
            <a:spLocks noGrp="1"/>
          </p:cNvSpPr>
          <p:nvPr>
            <p:ph type="dt" sz="half" idx="10"/>
          </p:nvPr>
        </p:nvSpPr>
        <p:spPr/>
        <p:txBody>
          <a:bodyPr/>
          <a:lstStyle>
            <a:lvl1pPr>
              <a:defRPr/>
            </a:lvl1pPr>
          </a:lstStyle>
          <a:p>
            <a:pPr>
              <a:defRPr/>
            </a:pPr>
            <a:fld id="{0800E861-1CC7-46F1-823D-F545D2D88514}" type="datetime1">
              <a:rPr lang="fr-BE" altLang="fr-FR"/>
              <a:pPr>
                <a:defRPr/>
              </a:pPr>
              <a:t>19-12-24</a:t>
            </a:fld>
            <a:endParaRPr lang="fr-BE" altLang="fr-FR"/>
          </a:p>
        </p:txBody>
      </p:sp>
      <p:sp>
        <p:nvSpPr>
          <p:cNvPr id="5" name="Espace réservé du pied de page 4">
            <a:extLst>
              <a:ext uri="{FF2B5EF4-FFF2-40B4-BE49-F238E27FC236}">
                <a16:creationId xmlns:a16="http://schemas.microsoft.com/office/drawing/2014/main" id="{C5CA85BA-FFEE-4168-B33E-3B1C8B1D5F64}"/>
              </a:ext>
            </a:extLst>
          </p:cNvPr>
          <p:cNvSpPr>
            <a:spLocks noGrp="1"/>
          </p:cNvSpPr>
          <p:nvPr>
            <p:ph type="ftr" sz="quarter" idx="11"/>
          </p:nvPr>
        </p:nvSpPr>
        <p:spPr/>
        <p:txBody>
          <a:bodyPr/>
          <a:lstStyle>
            <a:lvl1pPr>
              <a:defRPr/>
            </a:lvl1pPr>
          </a:lstStyle>
          <a:p>
            <a:pPr>
              <a:defRPr/>
            </a:pPr>
            <a:endParaRPr lang="fr-BE"/>
          </a:p>
        </p:txBody>
      </p:sp>
      <p:sp>
        <p:nvSpPr>
          <p:cNvPr id="6" name="Espace réservé du numéro de diapositive 5">
            <a:extLst>
              <a:ext uri="{FF2B5EF4-FFF2-40B4-BE49-F238E27FC236}">
                <a16:creationId xmlns:a16="http://schemas.microsoft.com/office/drawing/2014/main" id="{80E9CA93-DF91-498C-B4BA-7005016D3CE9}"/>
              </a:ext>
            </a:extLst>
          </p:cNvPr>
          <p:cNvSpPr>
            <a:spLocks noGrp="1"/>
          </p:cNvSpPr>
          <p:nvPr>
            <p:ph type="sldNum" sz="quarter" idx="12"/>
          </p:nvPr>
        </p:nvSpPr>
        <p:spPr/>
        <p:txBody>
          <a:bodyPr/>
          <a:lstStyle>
            <a:lvl1pPr>
              <a:defRPr/>
            </a:lvl1pPr>
          </a:lstStyle>
          <a:p>
            <a:pPr>
              <a:defRPr/>
            </a:pPr>
            <a:fld id="{9E7B6967-75EE-415F-B7EE-A141C56622FA}" type="slidenum">
              <a:rPr lang="fr-BE" altLang="fr-FR"/>
              <a:pPr>
                <a:defRPr/>
              </a:pPr>
              <a:t>‹N°›</a:t>
            </a:fld>
            <a:endParaRPr lang="fr-BE" altLang="fr-FR"/>
          </a:p>
        </p:txBody>
      </p:sp>
    </p:spTree>
    <p:extLst>
      <p:ext uri="{BB962C8B-B14F-4D97-AF65-F5344CB8AC3E}">
        <p14:creationId xmlns:p14="http://schemas.microsoft.com/office/powerpoint/2010/main" val="4197110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340953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12821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8328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18C39A57-87D6-4A02-ACF2-2FC79ECF509E}" type="datetimeFigureOut">
              <a:rPr lang="fr-FR" smtClean="0"/>
              <a:t>19/12/2024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44097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18C39A57-87D6-4A02-ACF2-2FC79ECF509E}" type="datetimeFigureOut">
              <a:rPr lang="fr-FR" smtClean="0"/>
              <a:t>19/12/2024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56328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18C39A57-87D6-4A02-ACF2-2FC79ECF509E}" type="datetimeFigureOut">
              <a:rPr lang="fr-FR" smtClean="0"/>
              <a:t>19/12/2024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627081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2924417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18C39A57-87D6-4A02-ACF2-2FC79ECF509E}" type="datetimeFigureOut">
              <a:rPr lang="fr-FR" smtClean="0"/>
              <a:t>19/12/2024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BFA505-90E5-4292-B705-BED2151FE8DB}" type="slidenum">
              <a:rPr lang="fr-FR" smtClean="0"/>
              <a:t>‹N°›</a:t>
            </a:fld>
            <a:endParaRPr lang="fr-FR"/>
          </a:p>
        </p:txBody>
      </p:sp>
    </p:spTree>
    <p:extLst>
      <p:ext uri="{BB962C8B-B14F-4D97-AF65-F5344CB8AC3E}">
        <p14:creationId xmlns:p14="http://schemas.microsoft.com/office/powerpoint/2010/main" val="15592517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A57-87D6-4A02-ACF2-2FC79ECF509E}" type="datetimeFigureOut">
              <a:rPr lang="fr-FR" smtClean="0"/>
              <a:t>19/12/2024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FA505-90E5-4292-B705-BED2151FE8DB}" type="slidenum">
              <a:rPr lang="fr-FR" smtClean="0"/>
              <a:t>‹N°›</a:t>
            </a:fld>
            <a:endParaRPr lang="fr-FR"/>
          </a:p>
        </p:txBody>
      </p:sp>
    </p:spTree>
    <p:extLst>
      <p:ext uri="{BB962C8B-B14F-4D97-AF65-F5344CB8AC3E}">
        <p14:creationId xmlns:p14="http://schemas.microsoft.com/office/powerpoint/2010/main" val="3543795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2A5373A0-1C80-4EC8-8DC4-3DD8223E13F7}"/>
              </a:ext>
            </a:extLst>
          </p:cNvPr>
          <p:cNvSpPr>
            <a:spLocks noGrp="1"/>
          </p:cNvSpPr>
          <p:nvPr>
            <p:ph type="title"/>
          </p:nvPr>
        </p:nvSpPr>
        <p:spPr bwMode="auto">
          <a:xfrm>
            <a:off x="609600" y="2181225"/>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Page d’ouverture</a:t>
            </a:r>
            <a:endParaRPr lang="fr-BE" altLang="fr-FR"/>
          </a:p>
        </p:txBody>
      </p:sp>
      <p:sp>
        <p:nvSpPr>
          <p:cNvPr id="4" name="Espace réservé de la date 3">
            <a:extLst>
              <a:ext uri="{FF2B5EF4-FFF2-40B4-BE49-F238E27FC236}">
                <a16:creationId xmlns:a16="http://schemas.microsoft.com/office/drawing/2014/main" id="{86391916-812C-4DA8-8F7B-8BFBCECB7476}"/>
              </a:ext>
            </a:extLst>
          </p:cNvPr>
          <p:cNvSpPr>
            <a:spLocks noGrp="1"/>
          </p:cNvSpPr>
          <p:nvPr>
            <p:ph type="dt" sz="half" idx="2"/>
          </p:nvPr>
        </p:nvSpPr>
        <p:spPr>
          <a:xfrm>
            <a:off x="609600" y="6356351"/>
            <a:ext cx="2844800" cy="366713"/>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2FD9FD60-2742-4C07-BCA9-20B964F73143}" type="datetime1">
              <a:rPr lang="fr-BE" altLang="fr-FR"/>
              <a:pPr>
                <a:defRPr/>
              </a:pPr>
              <a:t>19-12-24</a:t>
            </a:fld>
            <a:endParaRPr lang="fr-BE" altLang="fr-FR"/>
          </a:p>
        </p:txBody>
      </p:sp>
      <p:sp>
        <p:nvSpPr>
          <p:cNvPr id="5" name="Espace réservé du pied de page 4">
            <a:extLst>
              <a:ext uri="{FF2B5EF4-FFF2-40B4-BE49-F238E27FC236}">
                <a16:creationId xmlns:a16="http://schemas.microsoft.com/office/drawing/2014/main" id="{4CADF7E5-C825-494F-B0E3-F1DE354D7284}"/>
              </a:ext>
            </a:extLst>
          </p:cNvPr>
          <p:cNvSpPr>
            <a:spLocks noGrp="1"/>
          </p:cNvSpPr>
          <p:nvPr>
            <p:ph type="ftr" sz="quarter" idx="3"/>
          </p:nvPr>
        </p:nvSpPr>
        <p:spPr>
          <a:xfrm>
            <a:off x="4165600" y="6356351"/>
            <a:ext cx="3860800" cy="366713"/>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fr-BE"/>
          </a:p>
        </p:txBody>
      </p:sp>
      <p:sp>
        <p:nvSpPr>
          <p:cNvPr id="6" name="Espace réservé du numéro de diapositive 5">
            <a:extLst>
              <a:ext uri="{FF2B5EF4-FFF2-40B4-BE49-F238E27FC236}">
                <a16:creationId xmlns:a16="http://schemas.microsoft.com/office/drawing/2014/main" id="{77927AB0-855F-4CA8-9333-B13614877E68}"/>
              </a:ext>
            </a:extLst>
          </p:cNvPr>
          <p:cNvSpPr>
            <a:spLocks noGrp="1"/>
          </p:cNvSpPr>
          <p:nvPr>
            <p:ph type="sldNum" sz="quarter" idx="4"/>
          </p:nvPr>
        </p:nvSpPr>
        <p:spPr>
          <a:xfrm>
            <a:off x="8737600" y="6356351"/>
            <a:ext cx="2844800" cy="366713"/>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7054049B-70D3-4AB5-9F24-32D975672501}" type="slidenum">
              <a:rPr lang="fr-BE" altLang="fr-FR"/>
              <a:pPr>
                <a:defRPr/>
              </a:pPr>
              <a:t>‹N°›</a:t>
            </a:fld>
            <a:endParaRPr lang="fr-BE" altLang="fr-FR"/>
          </a:p>
        </p:txBody>
      </p:sp>
      <p:sp>
        <p:nvSpPr>
          <p:cNvPr id="7" name="Rectangle 6">
            <a:extLst>
              <a:ext uri="{FF2B5EF4-FFF2-40B4-BE49-F238E27FC236}">
                <a16:creationId xmlns:a16="http://schemas.microsoft.com/office/drawing/2014/main" id="{BD9E3679-AE3D-404B-974D-69CBBED7F15B}"/>
              </a:ext>
            </a:extLst>
          </p:cNvPr>
          <p:cNvSpPr>
            <a:spLocks noChangeArrowheads="1"/>
          </p:cNvSpPr>
          <p:nvPr userDrawn="1"/>
        </p:nvSpPr>
        <p:spPr bwMode="auto">
          <a:xfrm>
            <a:off x="2159000" y="646114"/>
            <a:ext cx="8161867" cy="5565775"/>
          </a:xfrm>
          <a:prstGeom prst="rect">
            <a:avLst/>
          </a:prstGeom>
          <a:noFill/>
          <a:ln>
            <a:noFill/>
          </a:ln>
          <a:effectLst>
            <a:outerShdw blurRad="50800" dist="38100" dir="2700000" algn="tl" rotWithShape="0">
              <a:srgbClr val="808080">
                <a:alpha val="39998"/>
              </a:srgbClr>
            </a:outerShdw>
          </a:effectLst>
        </p:spPr>
        <p:txBody>
          <a:bodyPr anchor="ctr"/>
          <a:lstStyle/>
          <a:p>
            <a:pPr algn="ctr" eaLnBrk="1" hangingPunct="1">
              <a:defRPr/>
            </a:pPr>
            <a:endParaRPr lang="fr-BE" sz="1800">
              <a:solidFill>
                <a:schemeClr val="lt1"/>
              </a:solidFill>
              <a:latin typeface="+mn-lt"/>
              <a:cs typeface="+mn-cs"/>
            </a:endParaRPr>
          </a:p>
        </p:txBody>
      </p:sp>
      <p:pic>
        <p:nvPicPr>
          <p:cNvPr id="1031" name="Image 8">
            <a:extLst>
              <a:ext uri="{FF2B5EF4-FFF2-40B4-BE49-F238E27FC236}">
                <a16:creationId xmlns:a16="http://schemas.microsoft.com/office/drawing/2014/main" id="{0C15BE82-1039-4E7C-9441-64A9C29D7B92}"/>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0"/>
            <a:ext cx="1219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Image 9">
            <a:extLst>
              <a:ext uri="{FF2B5EF4-FFF2-40B4-BE49-F238E27FC236}">
                <a16:creationId xmlns:a16="http://schemas.microsoft.com/office/drawing/2014/main" id="{F5442630-15DA-4597-AAEC-DD2CE4AA8536}"/>
              </a:ext>
            </a:extLst>
          </p:cNvPr>
          <p:cNvPicPr>
            <a:picLocks/>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1867" y="4406901"/>
            <a:ext cx="1397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09921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spcBef>
          <a:spcPct val="0"/>
        </a:spcBef>
        <a:spcAft>
          <a:spcPct val="0"/>
        </a:spcAft>
        <a:defRPr sz="4400" kern="1200">
          <a:solidFill>
            <a:schemeClr val="tx1"/>
          </a:solidFill>
          <a:latin typeface="+mj-lt"/>
          <a:ea typeface="ヒラギノ角ゴ Pro W3" pitchFamily="-101" charset="-128"/>
          <a:cs typeface="ヒラギノ角ゴ Pro W3" pitchFamily="-101" charset="-128"/>
        </a:defRPr>
      </a:lvl1pPr>
      <a:lvl2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2pPr>
      <a:lvl3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3pPr>
      <a:lvl4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4pPr>
      <a:lvl5pPr algn="ctr" rtl="0" eaLnBrk="0" fontAlgn="base" hangingPunct="0">
        <a:spcBef>
          <a:spcPct val="0"/>
        </a:spcBef>
        <a:spcAft>
          <a:spcPct val="0"/>
        </a:spcAft>
        <a:defRPr sz="4400">
          <a:solidFill>
            <a:schemeClr val="tx1"/>
          </a:solidFill>
          <a:latin typeface="Calibri" pitchFamily="34" charset="0"/>
          <a:ea typeface="ヒラギノ角ゴ Pro W3" pitchFamily="-101" charset="-128"/>
          <a:cs typeface="ヒラギノ角ゴ Pro W3" pitchFamily="-101"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ヒラギノ角ゴ Pro W3" pitchFamily="-101" charset="-128"/>
          <a:cs typeface="ヒラギノ角ゴ Pro W3" pitchFamily="-101"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ヒラギノ角ゴ Pro W3" pitchFamily="-109"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ヒラギノ角ゴ Pro W3" pitchFamily="-109"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ヒラギノ角ゴ Pro W3" pitchFamily="-109"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nne.Moncousin@ulb.be" TargetMode="External"/><Relationship Id="rId2" Type="http://schemas.openxmlformats.org/officeDocument/2006/relationships/hyperlink" Target="mailto:Ana.Maria.Cebolla.Alvarez@ulb.b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hyperlink" Target="https://www.ulb.be/fr/partir-en-echange/bours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etudiant.ulb.be/medias/fichier/2024-25-reglement-fames_1695715415537-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hyperlink" Target="https://www.ulb.be/fr/partir-en-echange/bip"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fsm.ulb.b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civis.eu/fr/learn/civis-courses?type%5B%5D=8#courses" TargetMode="Externa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fsm.ulb.be/fr/etudes/mobilite-internationale-erasmu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ulb.be/fr/etudier/partir-ou-venir-en-echange"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ulb.be/fr/partir-en-echange/erasmus-goes-green"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fsm.ulb.be/fr/intrafsm/stages-erasmus-jeunes-diplom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665163"/>
            <a:ext cx="9144000" cy="2387600"/>
          </a:xfrm>
        </p:spPr>
        <p:txBody>
          <a:bodyPr/>
          <a:lstStyle/>
          <a:p>
            <a:r>
              <a:rPr lang="fr-BE" b="0" dirty="0">
                <a:solidFill>
                  <a:schemeClr val="tx2"/>
                </a:solidFill>
                <a:effectLst/>
              </a:rPr>
              <a:t>Echanges Internationaux à</a:t>
            </a:r>
            <a:br>
              <a:rPr lang="fr-BE" b="0" dirty="0">
                <a:solidFill>
                  <a:schemeClr val="tx2"/>
                </a:solidFill>
                <a:effectLst/>
              </a:rPr>
            </a:br>
            <a:r>
              <a:rPr lang="fr-BE" b="0" dirty="0">
                <a:solidFill>
                  <a:schemeClr val="tx2"/>
                </a:solidFill>
                <a:effectLst/>
              </a:rPr>
              <a:t> la FSM</a:t>
            </a:r>
            <a:endParaRPr lang="fr-FR" dirty="0"/>
          </a:p>
        </p:txBody>
      </p:sp>
      <p:sp>
        <p:nvSpPr>
          <p:cNvPr id="3" name="Sous-titre 2"/>
          <p:cNvSpPr>
            <a:spLocks noGrp="1"/>
          </p:cNvSpPr>
          <p:nvPr>
            <p:ph type="subTitle" idx="1"/>
          </p:nvPr>
        </p:nvSpPr>
        <p:spPr>
          <a:xfrm>
            <a:off x="1524000" y="4348798"/>
            <a:ext cx="9144000" cy="1655762"/>
          </a:xfrm>
        </p:spPr>
        <p:txBody>
          <a:bodyPr/>
          <a:lstStyle/>
          <a:p>
            <a:r>
              <a:rPr lang="fr-FR" b="1" dirty="0">
                <a:solidFill>
                  <a:srgbClr val="C00000"/>
                </a:solidFill>
                <a:hlinkClick r:id="rId2"/>
              </a:rPr>
              <a:t>Ana.Maria.Cebolla.Alvarez@ulb.be</a:t>
            </a:r>
            <a:endParaRPr lang="fr-FR" b="1" dirty="0">
              <a:solidFill>
                <a:srgbClr val="C00000"/>
              </a:solidFill>
            </a:endParaRPr>
          </a:p>
          <a:p>
            <a:r>
              <a:rPr lang="fr-FR" b="1" dirty="0">
                <a:solidFill>
                  <a:srgbClr val="C00000"/>
                </a:solidFill>
                <a:hlinkClick r:id="rId3"/>
              </a:rPr>
              <a:t>Anne.Moncousin@ulb.be</a:t>
            </a:r>
            <a:endParaRPr lang="fr-FR" b="1" dirty="0">
              <a:solidFill>
                <a:srgbClr val="C00000"/>
              </a:solidFill>
            </a:endParaRPr>
          </a:p>
          <a:p>
            <a:endParaRPr lang="fr-FR" dirty="0"/>
          </a:p>
        </p:txBody>
      </p:sp>
    </p:spTree>
    <p:extLst>
      <p:ext uri="{BB962C8B-B14F-4D97-AF65-F5344CB8AC3E}">
        <p14:creationId xmlns:p14="http://schemas.microsoft.com/office/powerpoint/2010/main" val="169322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6222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endParaRPr lang="fr-FR" sz="2800" b="1" i="1" dirty="0">
              <a:latin typeface="Comic Sans MS" panose="030F0702030302020204" pitchFamily="66" charset="0"/>
            </a:endParaRPr>
          </a:p>
        </p:txBody>
      </p:sp>
      <p:sp>
        <p:nvSpPr>
          <p:cNvPr id="5" name="Rectangle 4"/>
          <p:cNvSpPr/>
          <p:nvPr/>
        </p:nvSpPr>
        <p:spPr>
          <a:xfrm>
            <a:off x="1234440" y="1707982"/>
            <a:ext cx="10223938" cy="5072799"/>
          </a:xfrm>
          <a:prstGeom prst="rect">
            <a:avLst/>
          </a:prstGeom>
          <a:noFill/>
        </p:spPr>
        <p:txBody>
          <a:bodyPr wrap="square">
            <a:spAutoFit/>
          </a:bodyPr>
          <a:lstStyle/>
          <a:p>
            <a:pPr>
              <a:lnSpc>
                <a:spcPct val="80000"/>
              </a:lnSpc>
            </a:pPr>
            <a:r>
              <a:rPr lang="fr-BE" sz="2200" b="1" dirty="0"/>
              <a:t>F.S.M. vers les destinations « proposées »:</a:t>
            </a:r>
          </a:p>
          <a:p>
            <a:pPr>
              <a:lnSpc>
                <a:spcPct val="80000"/>
              </a:lnSpc>
            </a:pPr>
            <a:endParaRPr lang="fr-BE" sz="2200" b="1" dirty="0"/>
          </a:p>
          <a:p>
            <a:pPr>
              <a:lnSpc>
                <a:spcPct val="80000"/>
              </a:lnSpc>
            </a:pPr>
            <a:r>
              <a:rPr lang="fr-BE" sz="2200" b="1" dirty="0"/>
              <a:t>Partir en Erasmus (minimum 3 mois, SMS) ou hors Erasmus (minimum 1 mois)</a:t>
            </a:r>
          </a:p>
          <a:p>
            <a:pPr lvl="1">
              <a:lnSpc>
                <a:spcPct val="80000"/>
              </a:lnSpc>
            </a:pPr>
            <a:r>
              <a:rPr lang="fr-BE" sz="2000" dirty="0"/>
              <a:t>Sur base d’une convention bilatérale facultaire</a:t>
            </a:r>
          </a:p>
          <a:p>
            <a:pPr marL="393700" lvl="1" indent="0">
              <a:lnSpc>
                <a:spcPct val="80000"/>
              </a:lnSpc>
              <a:buNone/>
            </a:pPr>
            <a:endParaRPr lang="fr-BE" sz="2000" dirty="0"/>
          </a:p>
          <a:p>
            <a:pPr>
              <a:lnSpc>
                <a:spcPct val="80000"/>
              </a:lnSpc>
            </a:pPr>
            <a:r>
              <a:rPr lang="fr-BE" sz="2200" b="1" dirty="0"/>
              <a:t>Quand postuler?</a:t>
            </a:r>
          </a:p>
          <a:p>
            <a:pPr lvl="1">
              <a:lnSpc>
                <a:spcPct val="80000"/>
              </a:lnSpc>
            </a:pPr>
            <a:r>
              <a:rPr lang="fr-BE" sz="2000" dirty="0"/>
              <a:t>Kinésithérapie: en BA3 </a:t>
            </a:r>
          </a:p>
          <a:p>
            <a:pPr lvl="1">
              <a:lnSpc>
                <a:spcPct val="80000"/>
              </a:lnSpc>
            </a:pPr>
            <a:r>
              <a:rPr lang="fr-BE" sz="2000" dirty="0"/>
              <a:t>Education Physique: en MA1</a:t>
            </a:r>
          </a:p>
          <a:p>
            <a:pPr>
              <a:lnSpc>
                <a:spcPct val="80000"/>
              </a:lnSpc>
            </a:pPr>
            <a:endParaRPr lang="fr-BE" sz="2200" b="1" dirty="0"/>
          </a:p>
          <a:p>
            <a:pPr>
              <a:lnSpc>
                <a:spcPct val="80000"/>
              </a:lnSpc>
            </a:pPr>
            <a:r>
              <a:rPr lang="fr-BE" sz="2200" b="1" dirty="0"/>
              <a:t>Quand partir?</a:t>
            </a:r>
          </a:p>
          <a:p>
            <a:pPr lvl="1">
              <a:lnSpc>
                <a:spcPct val="80000"/>
              </a:lnSpc>
            </a:pPr>
            <a:r>
              <a:rPr lang="fr-BE" sz="2000" dirty="0"/>
              <a:t>Kinésithérapie: 2</a:t>
            </a:r>
            <a:r>
              <a:rPr lang="fr-BE" sz="2000" baseline="30000" dirty="0"/>
              <a:t>ème</a:t>
            </a:r>
            <a:r>
              <a:rPr lang="fr-BE" sz="2000" dirty="0"/>
              <a:t> semestre MA1 (stages/cours)</a:t>
            </a:r>
          </a:p>
          <a:p>
            <a:pPr lvl="1">
              <a:lnSpc>
                <a:spcPct val="80000"/>
              </a:lnSpc>
            </a:pPr>
            <a:r>
              <a:rPr lang="fr-BE" sz="2000" dirty="0"/>
              <a:t>Education Physique: 2</a:t>
            </a:r>
            <a:r>
              <a:rPr lang="fr-BE" sz="2000" baseline="30000" dirty="0"/>
              <a:t>ème</a:t>
            </a:r>
            <a:r>
              <a:rPr lang="fr-BE" sz="2000" dirty="0"/>
              <a:t> semestre MA2 (cours)</a:t>
            </a:r>
          </a:p>
          <a:p>
            <a:pPr lvl="1">
              <a:lnSpc>
                <a:spcPct val="80000"/>
              </a:lnSpc>
            </a:pPr>
            <a:endParaRPr lang="fr-BE" sz="2000" dirty="0"/>
          </a:p>
          <a:p>
            <a:pPr>
              <a:lnSpc>
                <a:spcPct val="80000"/>
              </a:lnSpc>
            </a:pPr>
            <a:endParaRPr lang="fr-BE" sz="2200" b="1" dirty="0">
              <a:solidFill>
                <a:srgbClr val="FF0000"/>
              </a:solidFill>
            </a:endParaRPr>
          </a:p>
          <a:p>
            <a:pPr>
              <a:lnSpc>
                <a:spcPct val="80000"/>
              </a:lnSpc>
            </a:pPr>
            <a:r>
              <a:rPr lang="fr-BE" sz="2200" b="1" dirty="0">
                <a:solidFill>
                  <a:srgbClr val="FF0000"/>
                </a:solidFill>
              </a:rPr>
              <a:t>S’inscrire par le formulaire en ligne accessible via le portail mobilité FSM ouvert uniquement entre le </a:t>
            </a:r>
            <a:r>
              <a:rPr lang="fr-BE" sz="2200" b="1" u="sng" dirty="0">
                <a:solidFill>
                  <a:srgbClr val="FF0000"/>
                </a:solidFill>
              </a:rPr>
              <a:t>25 janvier et le 16 février 2025</a:t>
            </a:r>
          </a:p>
          <a:p>
            <a:pPr>
              <a:lnSpc>
                <a:spcPct val="80000"/>
              </a:lnSpc>
            </a:pPr>
            <a:endParaRPr lang="fr-BE" sz="2200" b="1" dirty="0">
              <a:solidFill>
                <a:srgbClr val="FF0000"/>
              </a:solidFill>
            </a:endParaRPr>
          </a:p>
          <a:p>
            <a:pPr>
              <a:lnSpc>
                <a:spcPct val="80000"/>
              </a:lnSpc>
            </a:pPr>
            <a:endParaRPr lang="fr-BE" sz="2200" b="1" dirty="0">
              <a:solidFill>
                <a:srgbClr val="FF0000"/>
              </a:solidFill>
            </a:endParaRPr>
          </a:p>
          <a:p>
            <a:pPr>
              <a:lnSpc>
                <a:spcPct val="80000"/>
              </a:lnSpc>
            </a:pPr>
            <a:r>
              <a:rPr lang="fr-BE" sz="2200" b="1" dirty="0"/>
              <a:t>Joindre une lettre de motivation.</a:t>
            </a:r>
            <a:endParaRPr lang="fr-BE" sz="2200" dirty="0"/>
          </a:p>
        </p:txBody>
      </p:sp>
      <p:sp>
        <p:nvSpPr>
          <p:cNvPr id="3" name="Rectangle 2">
            <a:extLst>
              <a:ext uri="{FF2B5EF4-FFF2-40B4-BE49-F238E27FC236}">
                <a16:creationId xmlns:a16="http://schemas.microsoft.com/office/drawing/2014/main" id="{0A4A0564-0932-2838-2ED5-A40F4C173DE3}"/>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r>
              <a:rPr lang="en-US" sz="2800" b="1" i="1" dirty="0">
                <a:latin typeface="Comic Sans MS" panose="030F0702030302020204" pitchFamily="66" charset="0"/>
              </a:rPr>
              <a:t>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659319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Procédures</a:t>
            </a:r>
            <a:r>
              <a:rPr lang="en-US" sz="2800" b="1" i="1" dirty="0">
                <a:latin typeface="Comic Sans MS" panose="030F0702030302020204" pitchFamily="66" charset="0"/>
              </a:rPr>
              <a:t> </a:t>
            </a:r>
            <a:r>
              <a:rPr lang="en-US" sz="2800" b="1" i="1" dirty="0" err="1">
                <a:latin typeface="Comic Sans MS" panose="030F0702030302020204" pitchFamily="66" charset="0"/>
              </a:rPr>
              <a:t>Actuelles</a:t>
            </a:r>
            <a:r>
              <a:rPr lang="en-US" sz="2800" b="1" i="1" dirty="0">
                <a:latin typeface="Comic Sans MS" panose="030F0702030302020204" pitchFamily="66" charset="0"/>
              </a:rPr>
              <a:t> – </a:t>
            </a:r>
            <a:r>
              <a:rPr lang="en-US" sz="2800" b="1" i="1" dirty="0" err="1">
                <a:latin typeface="Comic Sans MS" panose="030F0702030302020204" pitchFamily="66" charset="0"/>
              </a:rPr>
              <a:t>Cours</a:t>
            </a:r>
            <a:r>
              <a:rPr lang="en-US" sz="2800" b="1" i="1" dirty="0">
                <a:latin typeface="Comic Sans MS" panose="030F0702030302020204" pitchFamily="66" charset="0"/>
              </a:rPr>
              <a:t> : </a:t>
            </a:r>
            <a:r>
              <a:rPr lang="en-US" sz="2800" b="1" i="1" dirty="0" err="1">
                <a:latin typeface="Comic Sans MS" panose="030F0702030302020204" pitchFamily="66" charset="0"/>
              </a:rPr>
              <a:t>Séjours</a:t>
            </a:r>
            <a:r>
              <a:rPr lang="en-US" sz="2800" b="1" i="1" dirty="0">
                <a:latin typeface="Comic Sans MS" panose="030F0702030302020204" pitchFamily="66" charset="0"/>
              </a:rPr>
              <a:t> “SMS”</a:t>
            </a:r>
            <a:endParaRPr lang="fr-FR" sz="2800" b="1" i="1" dirty="0">
              <a:latin typeface="Comic Sans MS" panose="030F0702030302020204" pitchFamily="66" charset="0"/>
            </a:endParaRPr>
          </a:p>
        </p:txBody>
      </p:sp>
      <p:sp>
        <p:nvSpPr>
          <p:cNvPr id="3" name="Rectangle 2"/>
          <p:cNvSpPr/>
          <p:nvPr/>
        </p:nvSpPr>
        <p:spPr>
          <a:xfrm>
            <a:off x="1422413" y="5053181"/>
            <a:ext cx="152798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Formulaire d’inscription (FSM)</a:t>
            </a:r>
          </a:p>
          <a:p>
            <a:pPr algn="ctr"/>
            <a:r>
              <a:rPr lang="fr-BE" b="1" dirty="0"/>
              <a:t>(</a:t>
            </a:r>
            <a:r>
              <a:rPr lang="fr-BE" b="1" dirty="0" err="1"/>
              <a:t>Y.c</a:t>
            </a:r>
            <a:r>
              <a:rPr lang="fr-BE" b="1" dirty="0"/>
              <a:t>. Learning Agreement)</a:t>
            </a:r>
            <a:endParaRPr lang="fr-FR" b="1" dirty="0"/>
          </a:p>
        </p:txBody>
      </p:sp>
      <p:sp>
        <p:nvSpPr>
          <p:cNvPr id="9" name="Rectangle 8"/>
          <p:cNvSpPr/>
          <p:nvPr/>
        </p:nvSpPr>
        <p:spPr>
          <a:xfrm>
            <a:off x="9091326" y="5053181"/>
            <a:ext cx="1545375"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Départ en cours</a:t>
            </a:r>
          </a:p>
        </p:txBody>
      </p:sp>
      <p:sp>
        <p:nvSpPr>
          <p:cNvPr id="26" name="ZoneTexte 25"/>
          <p:cNvSpPr txBox="1"/>
          <p:nvPr/>
        </p:nvSpPr>
        <p:spPr>
          <a:xfrm>
            <a:off x="1485901" y="4476178"/>
            <a:ext cx="1400918" cy="646331"/>
          </a:xfrm>
          <a:prstGeom prst="rect">
            <a:avLst/>
          </a:prstGeom>
          <a:noFill/>
        </p:spPr>
        <p:txBody>
          <a:bodyPr wrap="square" rtlCol="0">
            <a:spAutoFit/>
          </a:bodyPr>
          <a:lstStyle/>
          <a:p>
            <a:pPr algn="ctr"/>
            <a:r>
              <a:rPr lang="fr-FR" dirty="0">
                <a:solidFill>
                  <a:srgbClr val="FF0000"/>
                </a:solidFill>
              </a:rPr>
              <a:t>25 janvier</a:t>
            </a:r>
          </a:p>
          <a:p>
            <a:pPr algn="ctr"/>
            <a:r>
              <a:rPr lang="fr-FR" dirty="0">
                <a:solidFill>
                  <a:srgbClr val="FF0000"/>
                </a:solidFill>
              </a:rPr>
              <a:t>2025</a:t>
            </a:r>
          </a:p>
        </p:txBody>
      </p:sp>
      <p:sp>
        <p:nvSpPr>
          <p:cNvPr id="31" name="Rectangle 30"/>
          <p:cNvSpPr/>
          <p:nvPr/>
        </p:nvSpPr>
        <p:spPr>
          <a:xfrm>
            <a:off x="3950077" y="5041615"/>
            <a:ext cx="1476550" cy="156396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Sélection des postulants (FSM)</a:t>
            </a:r>
          </a:p>
        </p:txBody>
      </p:sp>
      <p:cxnSp>
        <p:nvCxnSpPr>
          <p:cNvPr id="39" name="Connecteur droit avec flèche 38"/>
          <p:cNvCxnSpPr/>
          <p:nvPr/>
        </p:nvCxnSpPr>
        <p:spPr>
          <a:xfrm>
            <a:off x="3060221" y="5860847"/>
            <a:ext cx="789622"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43" name="ZoneTexte 42"/>
          <p:cNvSpPr txBox="1"/>
          <p:nvPr/>
        </p:nvSpPr>
        <p:spPr>
          <a:xfrm>
            <a:off x="4045216" y="4476178"/>
            <a:ext cx="1254442" cy="646331"/>
          </a:xfrm>
          <a:prstGeom prst="rect">
            <a:avLst/>
          </a:prstGeom>
          <a:noFill/>
        </p:spPr>
        <p:txBody>
          <a:bodyPr wrap="square" rtlCol="0">
            <a:spAutoFit/>
          </a:bodyPr>
          <a:lstStyle/>
          <a:p>
            <a:pPr algn="ctr"/>
            <a:r>
              <a:rPr lang="fr-FR" dirty="0">
                <a:solidFill>
                  <a:srgbClr val="FF0000"/>
                </a:solidFill>
              </a:rPr>
              <a:t>16 février</a:t>
            </a:r>
          </a:p>
          <a:p>
            <a:pPr algn="ctr"/>
            <a:r>
              <a:rPr lang="fr-FR" dirty="0">
                <a:solidFill>
                  <a:srgbClr val="FF0000"/>
                </a:solidFill>
              </a:rPr>
              <a:t>2025</a:t>
            </a:r>
          </a:p>
        </p:txBody>
      </p:sp>
      <p:sp>
        <p:nvSpPr>
          <p:cNvPr id="46" name="ZoneTexte 45"/>
          <p:cNvSpPr txBox="1"/>
          <p:nvPr/>
        </p:nvSpPr>
        <p:spPr>
          <a:xfrm>
            <a:off x="9240450" y="4493888"/>
            <a:ext cx="1241045" cy="646331"/>
          </a:xfrm>
          <a:prstGeom prst="rect">
            <a:avLst/>
          </a:prstGeom>
          <a:noFill/>
        </p:spPr>
        <p:txBody>
          <a:bodyPr wrap="none" rtlCol="0">
            <a:spAutoFit/>
          </a:bodyPr>
          <a:lstStyle/>
          <a:p>
            <a:pPr algn="ctr"/>
            <a:r>
              <a:rPr lang="fr-FR" dirty="0"/>
              <a:t>2</a:t>
            </a:r>
            <a:r>
              <a:rPr lang="fr-FR" baseline="30000" dirty="0"/>
              <a:t>ème</a:t>
            </a:r>
            <a:r>
              <a:rPr lang="fr-FR" dirty="0"/>
              <a:t> quadri</a:t>
            </a:r>
          </a:p>
          <a:p>
            <a:pPr algn="ctr"/>
            <a:r>
              <a:rPr lang="fr-FR" dirty="0"/>
              <a:t> </a:t>
            </a:r>
            <a:r>
              <a:rPr lang="fr-FR" dirty="0">
                <a:solidFill>
                  <a:srgbClr val="FF0000"/>
                </a:solidFill>
              </a:rPr>
              <a:t>2026</a:t>
            </a:r>
          </a:p>
        </p:txBody>
      </p:sp>
      <p:sp>
        <p:nvSpPr>
          <p:cNvPr id="4" name="ZoneTexte 3"/>
          <p:cNvSpPr txBox="1"/>
          <p:nvPr/>
        </p:nvSpPr>
        <p:spPr>
          <a:xfrm>
            <a:off x="1030951" y="996668"/>
            <a:ext cx="8830022" cy="2308324"/>
          </a:xfrm>
          <a:prstGeom prst="rect">
            <a:avLst/>
          </a:prstGeom>
          <a:noFill/>
        </p:spPr>
        <p:txBody>
          <a:bodyPr wrap="square" rtlCol="0">
            <a:spAutoFit/>
          </a:bodyPr>
          <a:lstStyle/>
          <a:p>
            <a:pPr marL="457200" indent="-457200">
              <a:buFont typeface="Wingdings" panose="05000000000000000000" pitchFamily="2" charset="2"/>
              <a:buChar char="à"/>
            </a:pPr>
            <a:r>
              <a:rPr lang="fr-BE" sz="2400" dirty="0"/>
              <a:t>Séjours avec :</a:t>
            </a:r>
          </a:p>
          <a:p>
            <a:pPr marL="342900" indent="-342900">
              <a:buFontTx/>
              <a:buChar char="-"/>
            </a:pPr>
            <a:r>
              <a:rPr lang="fr-BE" sz="2000" dirty="0"/>
              <a:t>Learning Agreement (contrat d’études dans lequel il doit être spécifié les cours à faire chez notre partenaire remplaçants des cours de chez nous).</a:t>
            </a:r>
          </a:p>
          <a:p>
            <a:pPr marL="342900" indent="-342900">
              <a:buFontTx/>
              <a:buChar char="-"/>
            </a:pPr>
            <a:r>
              <a:rPr lang="fr-BE" sz="2000" dirty="0"/>
              <a:t>Examens évalués par l’université d’accueil (! Respect du nombre ECTS)</a:t>
            </a:r>
          </a:p>
          <a:p>
            <a:pPr marL="342900" indent="-342900">
              <a:buFontTx/>
              <a:buChar char="-"/>
            </a:pPr>
            <a:r>
              <a:rPr lang="fr-BE" sz="2000" dirty="0"/>
              <a:t>3 mois pour les kinés (15 ECTS). Pour les kinés, le programme inclus les stages (avec des séminaires et/ou de cours théoriques)</a:t>
            </a:r>
          </a:p>
          <a:p>
            <a:pPr marL="342900" indent="-342900">
              <a:buFontTx/>
              <a:buChar char="-"/>
            </a:pPr>
            <a:r>
              <a:rPr lang="fr-BE" sz="2000" dirty="0"/>
              <a:t>Un quadrimestre complet pour l’éducation physique (30 ECTS)</a:t>
            </a:r>
            <a:endParaRPr lang="fr-FR" sz="3200" dirty="0"/>
          </a:p>
        </p:txBody>
      </p:sp>
      <p:sp>
        <p:nvSpPr>
          <p:cNvPr id="29" name="Rectangle 28"/>
          <p:cNvSpPr/>
          <p:nvPr/>
        </p:nvSpPr>
        <p:spPr>
          <a:xfrm>
            <a:off x="6479127" y="5053181"/>
            <a:ext cx="1548941" cy="1552402"/>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Adaptation du Learning Agreement </a:t>
            </a:r>
          </a:p>
        </p:txBody>
      </p:sp>
      <p:sp>
        <p:nvSpPr>
          <p:cNvPr id="30" name="ZoneTexte 29"/>
          <p:cNvSpPr txBox="1"/>
          <p:nvPr/>
        </p:nvSpPr>
        <p:spPr>
          <a:xfrm>
            <a:off x="6254424" y="4493889"/>
            <a:ext cx="1998345" cy="646331"/>
          </a:xfrm>
          <a:prstGeom prst="rect">
            <a:avLst/>
          </a:prstGeom>
          <a:noFill/>
        </p:spPr>
        <p:txBody>
          <a:bodyPr wrap="square" rtlCol="0">
            <a:spAutoFit/>
          </a:bodyPr>
          <a:lstStyle/>
          <a:p>
            <a:pPr algn="ctr"/>
            <a:r>
              <a:rPr lang="fr-FR" dirty="0"/>
              <a:t>avant le départ </a:t>
            </a:r>
            <a:r>
              <a:rPr lang="fr-FR" dirty="0">
                <a:solidFill>
                  <a:srgbClr val="FF0000"/>
                </a:solidFill>
              </a:rPr>
              <a:t>2026</a:t>
            </a:r>
          </a:p>
        </p:txBody>
      </p:sp>
      <p:cxnSp>
        <p:nvCxnSpPr>
          <p:cNvPr id="32" name="Connecteur droit avec flèche 31"/>
          <p:cNvCxnSpPr/>
          <p:nvPr/>
        </p:nvCxnSpPr>
        <p:spPr>
          <a:xfrm>
            <a:off x="8159474" y="5860210"/>
            <a:ext cx="800446" cy="0"/>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40" name="Connecteur droit avec flèche 39"/>
          <p:cNvCxnSpPr/>
          <p:nvPr/>
        </p:nvCxnSpPr>
        <p:spPr>
          <a:xfrm>
            <a:off x="5535769" y="5838680"/>
            <a:ext cx="834216" cy="439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
        <p:nvSpPr>
          <p:cNvPr id="16" name="ZoneTexte 15">
            <a:extLst>
              <a:ext uri="{FF2B5EF4-FFF2-40B4-BE49-F238E27FC236}">
                <a16:creationId xmlns:a16="http://schemas.microsoft.com/office/drawing/2014/main" id="{96B277AB-F4EC-4879-9557-EE73D7F94DDE}"/>
              </a:ext>
            </a:extLst>
          </p:cNvPr>
          <p:cNvSpPr txBox="1"/>
          <p:nvPr/>
        </p:nvSpPr>
        <p:spPr>
          <a:xfrm>
            <a:off x="4386867" y="1007608"/>
            <a:ext cx="6153664" cy="319446"/>
          </a:xfrm>
          <a:prstGeom prst="rect">
            <a:avLst/>
          </a:prstGeom>
          <a:noFill/>
        </p:spPr>
        <p:txBody>
          <a:bodyPr wrap="square">
            <a:spAutoFit/>
          </a:bodyPr>
          <a:lstStyle/>
          <a:p>
            <a:pPr>
              <a:lnSpc>
                <a:spcPct val="80000"/>
              </a:lnSpc>
            </a:pPr>
            <a:r>
              <a:rPr lang="fr-BE" sz="1800" b="1" dirty="0"/>
              <a:t>F.S.M. vers les destinations « proposées »:</a:t>
            </a:r>
          </a:p>
        </p:txBody>
      </p:sp>
      <p:sp>
        <p:nvSpPr>
          <p:cNvPr id="19" name="ZoneTexte 18">
            <a:extLst>
              <a:ext uri="{FF2B5EF4-FFF2-40B4-BE49-F238E27FC236}">
                <a16:creationId xmlns:a16="http://schemas.microsoft.com/office/drawing/2014/main" id="{759554A1-96B3-4522-9449-262AA480A8AC}"/>
              </a:ext>
            </a:extLst>
          </p:cNvPr>
          <p:cNvSpPr txBox="1"/>
          <p:nvPr/>
        </p:nvSpPr>
        <p:spPr>
          <a:xfrm>
            <a:off x="355545" y="3362750"/>
            <a:ext cx="11655222" cy="923330"/>
          </a:xfrm>
          <a:prstGeom prst="rect">
            <a:avLst/>
          </a:prstGeom>
          <a:noFill/>
        </p:spPr>
        <p:txBody>
          <a:bodyPr wrap="square">
            <a:spAutoFit/>
          </a:bodyPr>
          <a:lstStyle/>
          <a:p>
            <a:pPr marL="285750" indent="-285750">
              <a:buFont typeface="Arial" panose="020B0604020202020204" pitchFamily="34" charset="0"/>
              <a:buChar char="•"/>
            </a:pPr>
            <a:r>
              <a:rPr lang="fr-BE" b="1" dirty="0">
                <a:effectLst/>
              </a:rPr>
              <a:t>Hors-Europe :</a:t>
            </a:r>
          </a:p>
          <a:p>
            <a:r>
              <a:rPr lang="fr-BE" b="1" dirty="0">
                <a:solidFill>
                  <a:srgbClr val="FF0000"/>
                </a:solidFill>
                <a:effectLst/>
              </a:rPr>
              <a:t>	15 décembre 2024</a:t>
            </a:r>
            <a:r>
              <a:rPr lang="fr-BE" dirty="0">
                <a:effectLst/>
              </a:rPr>
              <a:t> : Ouverture du formulaire pour les destinations hors-Europe toutes disciplines </a:t>
            </a:r>
          </a:p>
          <a:p>
            <a:r>
              <a:rPr lang="fr-BE" b="1" dirty="0">
                <a:solidFill>
                  <a:srgbClr val="FF0000"/>
                </a:solidFill>
                <a:effectLst/>
              </a:rPr>
              <a:t>	15 janvier 2025</a:t>
            </a:r>
            <a:r>
              <a:rPr lang="fr-BE" dirty="0">
                <a:effectLst/>
              </a:rPr>
              <a:t> : Échéance pour les étudiants, pour soumettre le formulaire « hors-Europe »</a:t>
            </a:r>
            <a:endParaRPr lang="fr-FR" dirty="0"/>
          </a:p>
        </p:txBody>
      </p:sp>
      <p:sp>
        <p:nvSpPr>
          <p:cNvPr id="7" name="ZoneTexte 6">
            <a:extLst>
              <a:ext uri="{FF2B5EF4-FFF2-40B4-BE49-F238E27FC236}">
                <a16:creationId xmlns:a16="http://schemas.microsoft.com/office/drawing/2014/main" id="{376BD6E5-CED3-4FC8-87EA-2A0D4D990770}"/>
              </a:ext>
            </a:extLst>
          </p:cNvPr>
          <p:cNvSpPr txBox="1"/>
          <p:nvPr/>
        </p:nvSpPr>
        <p:spPr>
          <a:xfrm>
            <a:off x="355545" y="4199534"/>
            <a:ext cx="4215072" cy="369332"/>
          </a:xfrm>
          <a:prstGeom prst="rect">
            <a:avLst/>
          </a:prstGeom>
          <a:noFill/>
        </p:spPr>
        <p:txBody>
          <a:bodyPr wrap="square" rtlCol="0">
            <a:spAutoFit/>
          </a:bodyPr>
          <a:lstStyle/>
          <a:p>
            <a:pPr marL="285750" indent="-285750">
              <a:buFont typeface="Arial" panose="020B0604020202020204" pitchFamily="34" charset="0"/>
              <a:buChar char="•"/>
            </a:pPr>
            <a:r>
              <a:rPr lang="fr-FR" b="1" dirty="0"/>
              <a:t>Europe (et conventions facultaires):</a:t>
            </a:r>
          </a:p>
        </p:txBody>
      </p:sp>
      <p:sp>
        <p:nvSpPr>
          <p:cNvPr id="5" name="ZoneTexte 4"/>
          <p:cNvSpPr txBox="1"/>
          <p:nvPr/>
        </p:nvSpPr>
        <p:spPr>
          <a:xfrm>
            <a:off x="189287" y="2935826"/>
            <a:ext cx="1296613" cy="369332"/>
          </a:xfrm>
          <a:prstGeom prst="rect">
            <a:avLst/>
          </a:prstGeom>
          <a:noFill/>
        </p:spPr>
        <p:txBody>
          <a:bodyPr wrap="square" rtlCol="0">
            <a:spAutoFit/>
          </a:bodyPr>
          <a:lstStyle/>
          <a:p>
            <a:r>
              <a:rPr lang="fr-BE" b="1" u="sng" dirty="0"/>
              <a:t>Échéances</a:t>
            </a:r>
            <a:r>
              <a:rPr lang="fr-BE" dirty="0"/>
              <a:t> :</a:t>
            </a:r>
            <a:endParaRPr lang="fr-FR" dirty="0"/>
          </a:p>
        </p:txBody>
      </p:sp>
    </p:spTree>
    <p:extLst>
      <p:ext uri="{BB962C8B-B14F-4D97-AF65-F5344CB8AC3E}">
        <p14:creationId xmlns:p14="http://schemas.microsoft.com/office/powerpoint/2010/main" val="3001934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marL="0" marR="0" lvl="0" indent="0" algn="ctr" defTabSz="914400" rtl="0" eaLnBrk="1" fontAlgn="auto" latinLnBrk="0" hangingPunct="0">
              <a:lnSpc>
                <a:spcPct val="93000"/>
              </a:lnSpc>
              <a:spcBef>
                <a:spcPts val="0"/>
              </a:spcBef>
              <a:spcAft>
                <a:spcPts val="0"/>
              </a:spcAft>
              <a:buClr>
                <a:srgbClr val="000000"/>
              </a:buClr>
              <a:buSzPct val="45000"/>
              <a:buFont typeface="Wingdings" pitchFamily="2" charset="2"/>
              <a:buNone/>
              <a:tabLst/>
              <a:defRPr/>
            </a:pPr>
            <a:r>
              <a:rPr kumimoji="0" lang="en-US"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rPr>
              <a:t>Accords CIVIS</a:t>
            </a:r>
            <a:endParaRPr kumimoji="0" lang="fr-FR" sz="2800" b="1" i="1" u="none" strike="noStrike" kern="1200" cap="none" spc="0" normalizeH="0" baseline="0" noProof="0" dirty="0">
              <a:ln>
                <a:noFill/>
              </a:ln>
              <a:solidFill>
                <a:prstClr val="white"/>
              </a:solidFill>
              <a:effectLst/>
              <a:uLnTx/>
              <a:uFillTx/>
              <a:latin typeface="Comic Sans MS" panose="030F0702030302020204" pitchFamily="66" charset="0"/>
              <a:ea typeface="+mn-ea"/>
              <a:cs typeface="+mn-cs"/>
            </a:endParaRPr>
          </a:p>
        </p:txBody>
      </p:sp>
      <p:sp>
        <p:nvSpPr>
          <p:cNvPr id="6" name="ZoneTexte 5"/>
          <p:cNvSpPr txBox="1"/>
          <p:nvPr/>
        </p:nvSpPr>
        <p:spPr>
          <a:xfrm>
            <a:off x="303069" y="2448044"/>
            <a:ext cx="4303050" cy="41242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Vous trouverez </a:t>
            </a:r>
            <a:r>
              <a:rPr kumimoji="0" lang="fr-BE" sz="1800" b="0" i="0" u="sng" strike="noStrike" kern="1200" cap="none" spc="0" normalizeH="0" baseline="0" noProof="0" dirty="0">
                <a:ln>
                  <a:noFill/>
                </a:ln>
                <a:solidFill>
                  <a:prstClr val="black"/>
                </a:solidFill>
                <a:effectLst/>
                <a:uLnTx/>
                <a:uFillTx/>
                <a:latin typeface="Calibri" panose="020F0502020204030204"/>
                <a:ea typeface="+mn-ea"/>
                <a:cs typeface="+mn-cs"/>
              </a:rPr>
              <a:t>par défaut </a:t>
            </a:r>
            <a:r>
              <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rPr>
              <a:t>ces Universités dans vos choix de destination. Attention, toutes ne proposent pas de cursus en Sciences de la Motricité.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BE"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A ce jour, aucun étudiant de la FSM est parti vers aucune de ces destinations pour une mobilité d’études. Si cela vous intéresse, vous êtes invités à voir leurs programmes sur leurs sites. </a:t>
            </a:r>
            <a:endPar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400" i="1" dirty="0">
                <a:solidFill>
                  <a:prstClr val="black"/>
                </a:solidFill>
                <a:latin typeface="Calibri" panose="020F0502020204030204"/>
              </a:rPr>
              <a:t>Pour l’éducation physique: Aix-Marseille, National and </a:t>
            </a:r>
            <a:r>
              <a:rPr lang="fr-BE" sz="1400" i="1" dirty="0" err="1">
                <a:solidFill>
                  <a:prstClr val="black"/>
                </a:solidFill>
                <a:latin typeface="Calibri" panose="020F0502020204030204"/>
              </a:rPr>
              <a:t>Kapodistrian</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Athens</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University</a:t>
            </a:r>
            <a:r>
              <a:rPr lang="fr-BE" sz="1400" i="1" dirty="0">
                <a:solidFill>
                  <a:prstClr val="black"/>
                </a:solidFill>
                <a:latin typeface="Calibri" panose="020F0502020204030204"/>
              </a:rPr>
              <a:t> of </a:t>
            </a:r>
            <a:r>
              <a:rPr lang="fr-BE" sz="1400" i="1" dirty="0" err="1">
                <a:solidFill>
                  <a:prstClr val="black"/>
                </a:solidFill>
                <a:latin typeface="Calibri" panose="020F0502020204030204"/>
              </a:rPr>
              <a:t>Bucharest</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Universidad</a:t>
            </a:r>
            <a:r>
              <a:rPr lang="fr-BE" sz="1400" i="1" dirty="0">
                <a:solidFill>
                  <a:prstClr val="black"/>
                </a:solidFill>
                <a:latin typeface="Calibri" panose="020F0502020204030204"/>
              </a:rPr>
              <a:t> </a:t>
            </a:r>
            <a:r>
              <a:rPr lang="fr-BE" sz="1400" i="1" dirty="0" err="1">
                <a:solidFill>
                  <a:prstClr val="black"/>
                </a:solidFill>
                <a:latin typeface="Calibri" panose="020F0502020204030204"/>
              </a:rPr>
              <a:t>Autónoma</a:t>
            </a:r>
            <a:r>
              <a:rPr lang="fr-BE" sz="1400" i="1" dirty="0">
                <a:solidFill>
                  <a:prstClr val="black"/>
                </a:solidFill>
                <a:latin typeface="Calibri" panose="020F0502020204030204"/>
              </a:rPr>
              <a:t> de Madrid,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 et Glasgow.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1400" b="0" i="1" u="none" strike="noStrike" kern="1200" cap="none" spc="0" normalizeH="0" baseline="0" noProof="0" dirty="0">
                <a:ln>
                  <a:noFill/>
                </a:ln>
                <a:solidFill>
                  <a:prstClr val="black"/>
                </a:solidFill>
                <a:effectLst/>
                <a:uLnTx/>
                <a:uFillTx/>
                <a:latin typeface="Calibri" panose="020F0502020204030204"/>
                <a:ea typeface="+mn-ea"/>
                <a:cs typeface="+mn-cs"/>
              </a:rPr>
              <a:t>Pour la kiné: il </a:t>
            </a:r>
            <a:r>
              <a:rPr lang="fr-BE" sz="1400" i="1" dirty="0">
                <a:solidFill>
                  <a:prstClr val="black"/>
                </a:solidFill>
                <a:latin typeface="Calibri" panose="020F0502020204030204"/>
              </a:rPr>
              <a:t>n’y a pas de grade de master chez nos partenaires (mais il y a bachelier de 3 ans à la </a:t>
            </a:r>
            <a:r>
              <a:rPr lang="fr-BE" sz="1400" i="1" dirty="0" err="1">
                <a:solidFill>
                  <a:prstClr val="black"/>
                </a:solidFill>
                <a:latin typeface="Calibri" panose="020F0502020204030204"/>
              </a:rPr>
              <a:t>Sapienza</a:t>
            </a:r>
            <a:r>
              <a:rPr lang="fr-BE" sz="1400" i="1" dirty="0">
                <a:solidFill>
                  <a:prstClr val="black"/>
                </a:solidFill>
                <a:latin typeface="Calibri" panose="020F0502020204030204"/>
              </a:rPr>
              <a:t>…</a:t>
            </a:r>
            <a:r>
              <a:rPr lang="fr-BE" sz="1400" dirty="0">
                <a:solidFill>
                  <a:prstClr val="black"/>
                </a:solidFill>
                <a:latin typeface="Calibri" panose="020F0502020204030204"/>
              </a:rPr>
              <a:t>)</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Image 4"/>
          <p:cNvPicPr>
            <a:picLocks noChangeAspect="1"/>
          </p:cNvPicPr>
          <p:nvPr/>
        </p:nvPicPr>
        <p:blipFill>
          <a:blip r:embed="rId2"/>
          <a:stretch>
            <a:fillRect/>
          </a:stretch>
        </p:blipFill>
        <p:spPr>
          <a:xfrm>
            <a:off x="4707081" y="2356549"/>
            <a:ext cx="6817903" cy="4154817"/>
          </a:xfrm>
          <a:prstGeom prst="rect">
            <a:avLst/>
          </a:prstGeom>
        </p:spPr>
      </p:pic>
      <p:pic>
        <p:nvPicPr>
          <p:cNvPr id="7" name="Image 6"/>
          <p:cNvPicPr>
            <a:picLocks noChangeAspect="1"/>
          </p:cNvPicPr>
          <p:nvPr/>
        </p:nvPicPr>
        <p:blipFill>
          <a:blip r:embed="rId3"/>
          <a:stretch>
            <a:fillRect/>
          </a:stretch>
        </p:blipFill>
        <p:spPr>
          <a:xfrm>
            <a:off x="303069" y="1086426"/>
            <a:ext cx="6247627" cy="1095666"/>
          </a:xfrm>
          <a:prstGeom prst="rect">
            <a:avLst/>
          </a:prstGeom>
        </p:spPr>
      </p:pic>
    </p:spTree>
    <p:extLst>
      <p:ext uri="{BB962C8B-B14F-4D97-AF65-F5344CB8AC3E}">
        <p14:creationId xmlns:p14="http://schemas.microsoft.com/office/powerpoint/2010/main" val="2686203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a:t>
            </a:r>
            <a:r>
              <a:rPr lang="en-US" sz="2800" b="1" i="1" dirty="0" err="1">
                <a:latin typeface="Comic Sans MS" panose="030F0702030302020204" pitchFamily="66" charset="0"/>
              </a:rPr>
              <a:t>Kinésithérapie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3424168990"/>
              </p:ext>
            </p:extLst>
          </p:nvPr>
        </p:nvGraphicFramePr>
        <p:xfrm>
          <a:off x="578431" y="1680208"/>
          <a:ext cx="11227442" cy="4663440"/>
        </p:xfrm>
        <a:graphic>
          <a:graphicData uri="http://schemas.openxmlformats.org/drawingml/2006/table">
            <a:tbl>
              <a:tblPr firstRow="1" firstCol="1" bandRow="1"/>
              <a:tblGrid>
                <a:gridCol w="1618103">
                  <a:extLst>
                    <a:ext uri="{9D8B030D-6E8A-4147-A177-3AD203B41FA5}">
                      <a16:colId xmlns:a16="http://schemas.microsoft.com/office/drawing/2014/main" val="20000"/>
                    </a:ext>
                  </a:extLst>
                </a:gridCol>
                <a:gridCol w="1611255">
                  <a:extLst>
                    <a:ext uri="{9D8B030D-6E8A-4147-A177-3AD203B41FA5}">
                      <a16:colId xmlns:a16="http://schemas.microsoft.com/office/drawing/2014/main" val="20001"/>
                    </a:ext>
                  </a:extLst>
                </a:gridCol>
                <a:gridCol w="1133128">
                  <a:extLst>
                    <a:ext uri="{9D8B030D-6E8A-4147-A177-3AD203B41FA5}">
                      <a16:colId xmlns:a16="http://schemas.microsoft.com/office/drawing/2014/main" val="20002"/>
                    </a:ext>
                  </a:extLst>
                </a:gridCol>
                <a:gridCol w="1497144">
                  <a:extLst>
                    <a:ext uri="{9D8B030D-6E8A-4147-A177-3AD203B41FA5}">
                      <a16:colId xmlns:a16="http://schemas.microsoft.com/office/drawing/2014/main" val="20003"/>
                    </a:ext>
                  </a:extLst>
                </a:gridCol>
                <a:gridCol w="985924">
                  <a:extLst>
                    <a:ext uri="{9D8B030D-6E8A-4147-A177-3AD203B41FA5}">
                      <a16:colId xmlns:a16="http://schemas.microsoft.com/office/drawing/2014/main" val="20004"/>
                    </a:ext>
                  </a:extLst>
                </a:gridCol>
                <a:gridCol w="1437674">
                  <a:extLst>
                    <a:ext uri="{9D8B030D-6E8A-4147-A177-3AD203B41FA5}">
                      <a16:colId xmlns:a16="http://schemas.microsoft.com/office/drawing/2014/main" val="20005"/>
                    </a:ext>
                  </a:extLst>
                </a:gridCol>
                <a:gridCol w="844560">
                  <a:extLst>
                    <a:ext uri="{9D8B030D-6E8A-4147-A177-3AD203B41FA5}">
                      <a16:colId xmlns:a16="http://schemas.microsoft.com/office/drawing/2014/main" val="20006"/>
                    </a:ext>
                  </a:extLst>
                </a:gridCol>
                <a:gridCol w="885506">
                  <a:extLst>
                    <a:ext uri="{9D8B030D-6E8A-4147-A177-3AD203B41FA5}">
                      <a16:colId xmlns:a16="http://schemas.microsoft.com/office/drawing/2014/main" val="20007"/>
                    </a:ext>
                  </a:extLst>
                </a:gridCol>
                <a:gridCol w="1214148">
                  <a:extLst>
                    <a:ext uri="{9D8B030D-6E8A-4147-A177-3AD203B41FA5}">
                      <a16:colId xmlns:a16="http://schemas.microsoft.com/office/drawing/2014/main" val="20008"/>
                    </a:ext>
                  </a:extLst>
                </a:gridCol>
              </a:tblGrid>
              <a:tr h="910888">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 (Quadrimestre)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65806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Bulgarie   (</a:t>
                      </a:r>
                      <a:r>
                        <a:rPr lang="fr-FR" sz="1200" dirty="0" err="1">
                          <a:effectLst/>
                          <a:latin typeface="Calibri" panose="020F0502020204030204" pitchFamily="34" charset="0"/>
                          <a:ea typeface="Calibri" panose="020F0502020204030204" pitchFamily="34" charset="0"/>
                          <a:cs typeface="Times New Roman" panose="02020603050405020304" pitchFamily="18" charset="0"/>
                        </a:rPr>
                        <a:t>Roussé</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Rusenski Universitet Angel Kunchev</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BG/EN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 </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(Alméria)</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Almería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9031">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(Saragosse)</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de Zaragoza</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ES</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46855">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Espagne  (Bilbao)</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Universidad del País Vasco / </a:t>
                      </a:r>
                      <a:r>
                        <a:rPr lang="en-US" sz="1200" dirty="0" err="1">
                          <a:effectLst/>
                          <a:latin typeface="Calibri" panose="020F0502020204030204" pitchFamily="34" charset="0"/>
                          <a:ea typeface="Calibri" panose="020F0502020204030204" pitchFamily="34" charset="0"/>
                          <a:cs typeface="Calibri" panose="020F0502020204030204" pitchFamily="34" charset="0"/>
                        </a:rPr>
                        <a:t>Euskal</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Herriko</a:t>
                      </a:r>
                      <a:r>
                        <a:rPr lang="en-US" sz="1200" dirty="0">
                          <a:effectLst/>
                          <a:latin typeface="Calibri" panose="020F0502020204030204" pitchFamily="34" charset="0"/>
                          <a:ea typeface="Calibri" panose="020F0502020204030204" pitchFamily="34" charset="0"/>
                          <a:cs typeface="Calibri" panose="020F0502020204030204" pitchFamily="34" charset="0"/>
                        </a:rPr>
                        <a:t> </a:t>
                      </a:r>
                      <a:r>
                        <a:rPr lang="en-US" sz="1200" dirty="0" err="1">
                          <a:effectLst/>
                          <a:latin typeface="Calibri" panose="020F0502020204030204" pitchFamily="34" charset="0"/>
                          <a:ea typeface="Calibri" panose="020F0502020204030204" pitchFamily="34" charset="0"/>
                          <a:cs typeface="Calibri" panose="020F0502020204030204" pitchFamily="34" charset="0"/>
                        </a:rPr>
                        <a:t>Unibertsitatea</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658063">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Espagne (Madrid)</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Universidad Pontificia Comillas, Madrid</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mn-lt"/>
                          <a:ea typeface="Calibri" panose="020F0502020204030204" pitchFamily="34" charset="0"/>
                          <a:cs typeface="Times New Roman" panose="02020603050405020304" pitchFamily="18" charset="0"/>
                        </a:rPr>
                        <a:t>B2 ES</a:t>
                      </a:r>
                    </a:p>
                    <a:p>
                      <a:pPr>
                        <a:lnSpc>
                          <a:spcPct val="107000"/>
                        </a:lnSpc>
                        <a:spcAft>
                          <a:spcPts val="0"/>
                        </a:spcAft>
                      </a:pP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36486">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Slovénie  (</a:t>
                      </a:r>
                      <a:r>
                        <a:rPr lang="fr-FR" sz="1400">
                          <a:effectLst/>
                          <a:latin typeface="Calibri" panose="020F0502020204030204" pitchFamily="34" charset="0"/>
                          <a:ea typeface="Calibri" panose="020F0502020204030204" pitchFamily="34" charset="0"/>
                          <a:cs typeface="Calibri" panose="020F0502020204030204" pitchFamily="34" charset="0"/>
                        </a:rPr>
                        <a:t>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Univerza v Ljubljani</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Stages/Cours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3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b="0" i="0" kern="1200" dirty="0">
                          <a:solidFill>
                            <a:schemeClr val="tx1"/>
                          </a:solidFill>
                          <a:effectLst/>
                          <a:latin typeface="+mn-lt"/>
                          <a:ea typeface="+mn-ea"/>
                          <a:cs typeface="+mn-cs"/>
                        </a:rPr>
                        <a:t>B2 SLO/EN</a:t>
                      </a:r>
                      <a:endParaRPr lang="fr-FR" sz="1100" dirty="0">
                        <a:effectLst/>
                        <a:latin typeface="+mn-lt"/>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95023">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Calibri" panose="020F0502020204030204" pitchFamily="34" charset="0"/>
                        </a:rPr>
                        <a:t>Canada  (Montréal)</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Calibri" panose="020F0502020204030204" pitchFamily="34" charset="0"/>
                        </a:rPr>
                        <a:t>Université De Montréal</a:t>
                      </a:r>
                      <a:endParaRPr lang="fr-FR" sz="1200">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Kiné</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Master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Stages</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1 mois (2)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a:effectLst/>
                          <a:latin typeface="Calibri" panose="020F0502020204030204" pitchFamily="34" charset="0"/>
                          <a:ea typeface="Calibri" panose="020F0502020204030204" pitchFamily="34" charset="0"/>
                          <a:cs typeface="Times New Roman" panose="02020603050405020304" pitchFamily="18" charset="0"/>
                        </a:rPr>
                        <a:t>2</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Accord International</a:t>
                      </a: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pic>
        <p:nvPicPr>
          <p:cNvPr id="50" name="Image 49" descr="Résultat de recherche d'images pour &quot;drapeau bulgari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60458" y="2649756"/>
            <a:ext cx="179705" cy="179705"/>
          </a:xfrm>
          <a:prstGeom prst="rect">
            <a:avLst/>
          </a:prstGeom>
          <a:noFill/>
          <a:ln>
            <a:noFill/>
          </a:ln>
        </p:spPr>
      </p:pic>
      <p:pic>
        <p:nvPicPr>
          <p:cNvPr id="51" name="Image 5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631175"/>
            <a:ext cx="179705" cy="179705"/>
          </a:xfrm>
          <a:prstGeom prst="rect">
            <a:avLst/>
          </a:prstGeom>
          <a:noFill/>
          <a:ln>
            <a:noFill/>
          </a:ln>
        </p:spPr>
      </p:pic>
      <p:pic>
        <p:nvPicPr>
          <p:cNvPr id="52" name="Image 51"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0458" y="3975537"/>
            <a:ext cx="179705" cy="179705"/>
          </a:xfrm>
          <a:prstGeom prst="rect">
            <a:avLst/>
          </a:prstGeom>
          <a:noFill/>
          <a:ln>
            <a:noFill/>
          </a:ln>
        </p:spPr>
      </p:pic>
      <p:pic>
        <p:nvPicPr>
          <p:cNvPr id="53" name="Image 52"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6581" y="3278964"/>
            <a:ext cx="179705" cy="179705"/>
          </a:xfrm>
          <a:prstGeom prst="rect">
            <a:avLst/>
          </a:prstGeom>
          <a:noFill/>
          <a:ln>
            <a:noFill/>
          </a:ln>
        </p:spPr>
      </p:pic>
      <p:pic>
        <p:nvPicPr>
          <p:cNvPr id="54" name="Image 53"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62718" y="4746258"/>
            <a:ext cx="179705" cy="179705"/>
          </a:xfrm>
          <a:prstGeom prst="rect">
            <a:avLst/>
          </a:prstGeom>
          <a:noFill/>
          <a:ln>
            <a:noFill/>
          </a:ln>
        </p:spPr>
      </p:pic>
      <p:pic>
        <p:nvPicPr>
          <p:cNvPr id="55" name="Image 54" descr="Résultat de recherche d'images pour &quot;drapeau slovénie icone&quo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2719" y="5329424"/>
            <a:ext cx="179705" cy="179705"/>
          </a:xfrm>
          <a:prstGeom prst="rect">
            <a:avLst/>
          </a:prstGeom>
          <a:noFill/>
          <a:ln>
            <a:noFill/>
          </a:ln>
        </p:spPr>
      </p:pic>
      <p:pic>
        <p:nvPicPr>
          <p:cNvPr id="56" name="Image 55" descr="Résultat de recherche d'images pour &quot;drapeau canada icone&quot;"/>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62719" y="5732885"/>
            <a:ext cx="179705" cy="179705"/>
          </a:xfrm>
          <a:prstGeom prst="rect">
            <a:avLst/>
          </a:prstGeom>
          <a:noFill/>
          <a:ln>
            <a:noFill/>
          </a:ln>
        </p:spPr>
      </p:pic>
      <p:sp>
        <p:nvSpPr>
          <p:cNvPr id="3" name="TextBox 2">
            <a:extLst>
              <a:ext uri="{FF2B5EF4-FFF2-40B4-BE49-F238E27FC236}">
                <a16:creationId xmlns:a16="http://schemas.microsoft.com/office/drawing/2014/main" id="{2D81BC5E-6D43-F2BF-F745-4491BD626986}"/>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4621395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Destinations </a:t>
            </a:r>
            <a:r>
              <a:rPr lang="en-US" sz="2800" b="1" i="1" dirty="0" err="1">
                <a:latin typeface="Comic Sans MS" panose="030F0702030302020204" pitchFamily="66" charset="0"/>
              </a:rPr>
              <a:t>proposées</a:t>
            </a:r>
            <a:r>
              <a:rPr lang="en-US" sz="2800" b="1" i="1" dirty="0">
                <a:latin typeface="Comic Sans MS" panose="030F0702030302020204" pitchFamily="66" charset="0"/>
              </a:rPr>
              <a:t> Cursus Education Physique</a:t>
            </a:r>
            <a:endParaRPr lang="fr-FR" sz="2800" b="1" i="1" dirty="0">
              <a:latin typeface="Comic Sans MS" panose="030F0702030302020204" pitchFamily="66" charset="0"/>
            </a:endParaRPr>
          </a:p>
        </p:txBody>
      </p:sp>
      <p:graphicFrame>
        <p:nvGraphicFramePr>
          <p:cNvPr id="12" name="Tableau 11"/>
          <p:cNvGraphicFramePr>
            <a:graphicFrameLocks noGrp="1"/>
          </p:cNvGraphicFramePr>
          <p:nvPr>
            <p:extLst>
              <p:ext uri="{D42A27DB-BD31-4B8C-83A1-F6EECF244321}">
                <p14:modId xmlns:p14="http://schemas.microsoft.com/office/powerpoint/2010/main" val="2340678015"/>
              </p:ext>
            </p:extLst>
          </p:nvPr>
        </p:nvGraphicFramePr>
        <p:xfrm>
          <a:off x="489685" y="1645918"/>
          <a:ext cx="11212630" cy="3510370"/>
        </p:xfrm>
        <a:graphic>
          <a:graphicData uri="http://schemas.openxmlformats.org/drawingml/2006/table">
            <a:tbl>
              <a:tblPr firstRow="1" firstCol="1" bandRow="1"/>
              <a:tblGrid>
                <a:gridCol w="1615968">
                  <a:extLst>
                    <a:ext uri="{9D8B030D-6E8A-4147-A177-3AD203B41FA5}">
                      <a16:colId xmlns:a16="http://schemas.microsoft.com/office/drawing/2014/main" val="20000"/>
                    </a:ext>
                  </a:extLst>
                </a:gridCol>
                <a:gridCol w="1609129">
                  <a:extLst>
                    <a:ext uri="{9D8B030D-6E8A-4147-A177-3AD203B41FA5}">
                      <a16:colId xmlns:a16="http://schemas.microsoft.com/office/drawing/2014/main" val="20001"/>
                    </a:ext>
                  </a:extLst>
                </a:gridCol>
                <a:gridCol w="1131633">
                  <a:extLst>
                    <a:ext uri="{9D8B030D-6E8A-4147-A177-3AD203B41FA5}">
                      <a16:colId xmlns:a16="http://schemas.microsoft.com/office/drawing/2014/main" val="20002"/>
                    </a:ext>
                  </a:extLst>
                </a:gridCol>
                <a:gridCol w="1495169">
                  <a:extLst>
                    <a:ext uri="{9D8B030D-6E8A-4147-A177-3AD203B41FA5}">
                      <a16:colId xmlns:a16="http://schemas.microsoft.com/office/drawing/2014/main" val="20003"/>
                    </a:ext>
                  </a:extLst>
                </a:gridCol>
                <a:gridCol w="984623">
                  <a:extLst>
                    <a:ext uri="{9D8B030D-6E8A-4147-A177-3AD203B41FA5}">
                      <a16:colId xmlns:a16="http://schemas.microsoft.com/office/drawing/2014/main" val="20004"/>
                    </a:ext>
                  </a:extLst>
                </a:gridCol>
                <a:gridCol w="1456796">
                  <a:extLst>
                    <a:ext uri="{9D8B030D-6E8A-4147-A177-3AD203B41FA5}">
                      <a16:colId xmlns:a16="http://schemas.microsoft.com/office/drawing/2014/main" val="20005"/>
                    </a:ext>
                  </a:extLst>
                </a:gridCol>
                <a:gridCol w="822428">
                  <a:extLst>
                    <a:ext uri="{9D8B030D-6E8A-4147-A177-3AD203B41FA5}">
                      <a16:colId xmlns:a16="http://schemas.microsoft.com/office/drawing/2014/main" val="20006"/>
                    </a:ext>
                  </a:extLst>
                </a:gridCol>
                <a:gridCol w="884338">
                  <a:extLst>
                    <a:ext uri="{9D8B030D-6E8A-4147-A177-3AD203B41FA5}">
                      <a16:colId xmlns:a16="http://schemas.microsoft.com/office/drawing/2014/main" val="20007"/>
                    </a:ext>
                  </a:extLst>
                </a:gridCol>
                <a:gridCol w="1212546">
                  <a:extLst>
                    <a:ext uri="{9D8B030D-6E8A-4147-A177-3AD203B41FA5}">
                      <a16:colId xmlns:a16="http://schemas.microsoft.com/office/drawing/2014/main" val="20008"/>
                    </a:ext>
                  </a:extLst>
                </a:gridCol>
              </a:tblGrid>
              <a:tr h="832735">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Destination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Université</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Cursus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Année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Type de formation</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Durée</a:t>
                      </a:r>
                    </a:p>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(Quadrimestre)</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Places</a:t>
                      </a:r>
                      <a:endParaRPr lang="fr-FR" sz="14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1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Niveau Langue Requis</a:t>
                      </a:r>
                      <a:endParaRPr lang="fr-FR" sz="12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fr-FR" sz="16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Convention</a:t>
                      </a:r>
                      <a:endParaRPr lang="fr-FR" sz="4000" dirty="0">
                        <a:solidFill>
                          <a:srgbClr val="C00000"/>
                        </a:solidFill>
                      </a:endParaRPr>
                    </a:p>
                  </a:txBody>
                  <a:tcPr marL="52963" marR="5296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796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Espagne (Barcelone)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err="1">
                          <a:effectLst/>
                          <a:latin typeface="Calibri" panose="020F0502020204030204" pitchFamily="34" charset="0"/>
                          <a:ea typeface="Calibri" panose="020F0502020204030204" pitchFamily="34" charset="0"/>
                          <a:cs typeface="Times New Roman" panose="02020603050405020304" pitchFamily="18" charset="0"/>
                        </a:rPr>
                        <a:t>Universitat</a:t>
                      </a:r>
                      <a:r>
                        <a:rPr lang="fr-FR" sz="1100" dirty="0">
                          <a:effectLst/>
                          <a:latin typeface="Calibri" panose="020F0502020204030204" pitchFamily="34" charset="0"/>
                          <a:ea typeface="Calibri" panose="020F0502020204030204" pitchFamily="34" charset="0"/>
                          <a:cs typeface="Times New Roman" panose="02020603050405020304" pitchFamily="18" charset="0"/>
                        </a:rPr>
                        <a:t> de Barcelona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EN/SP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1515897"/>
                  </a:ext>
                </a:extLst>
              </a:tr>
              <a:tr h="432982">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Espagne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err="1">
                          <a:effectLst/>
                          <a:latin typeface="Calibri" panose="020F0502020204030204" pitchFamily="34" charset="0"/>
                          <a:ea typeface="Calibri" panose="020F0502020204030204" pitchFamily="34" charset="0"/>
                          <a:cs typeface="Times New Roman" panose="02020603050405020304" pitchFamily="18" charset="0"/>
                        </a:rPr>
                        <a:t>Universidad</a:t>
                      </a:r>
                      <a:r>
                        <a:rPr lang="fr-BE" sz="1100" dirty="0">
                          <a:effectLst/>
                          <a:latin typeface="Calibri" panose="020F0502020204030204" pitchFamily="34" charset="0"/>
                          <a:ea typeface="Calibri" panose="020F0502020204030204" pitchFamily="34" charset="0"/>
                          <a:cs typeface="Times New Roman" panose="02020603050405020304" pitchFamily="18" charset="0"/>
                        </a:rPr>
                        <a:t> </a:t>
                      </a:r>
                      <a:r>
                        <a:rPr lang="fr-BE" sz="1100" dirty="0" err="1">
                          <a:effectLst/>
                          <a:latin typeface="Calibri" panose="020F0502020204030204" pitchFamily="34" charset="0"/>
                          <a:ea typeface="Calibri" panose="020F0502020204030204" pitchFamily="34" charset="0"/>
                          <a:cs typeface="Times New Roman" panose="02020603050405020304" pitchFamily="18" charset="0"/>
                        </a:rPr>
                        <a:t>del</a:t>
                      </a:r>
                      <a:r>
                        <a:rPr lang="fr-BE" sz="1100" dirty="0">
                          <a:effectLst/>
                          <a:latin typeface="Calibri" panose="020F0502020204030204" pitchFamily="34" charset="0"/>
                          <a:ea typeface="Calibri" panose="020F0502020204030204" pitchFamily="34" charset="0"/>
                          <a:cs typeface="Times New Roman" panose="02020603050405020304" pitchFamily="18" charset="0"/>
                        </a:rPr>
                        <a:t> Pais Vasco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EN/SP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5631214"/>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France (Lyon)</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solidFill>
                            <a:srgbClr val="444444"/>
                          </a:solidFill>
                          <a:effectLst/>
                          <a:latin typeface="Calibri" panose="020F0502020204030204" pitchFamily="34" charset="0"/>
                          <a:ea typeface="Calibri" panose="020F0502020204030204" pitchFamily="34" charset="0"/>
                          <a:cs typeface="Calibri" panose="020F0502020204030204" pitchFamily="34" charset="0"/>
                        </a:rPr>
                        <a:t>Université Claude Bernard Lyon 1</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5 mois (2 ème quadri)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Co-diplomation ET 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67903">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France (Nice)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Université Côte d’Azur</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EP</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Master 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Cours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2</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mn-lt"/>
                          <a:ea typeface="Calibri" panose="020F0502020204030204" pitchFamily="34" charset="0"/>
                          <a:cs typeface="Times New Roman" panose="02020603050405020304" pitchFamily="18" charset="0"/>
                        </a:rPr>
                        <a:t>B2 FR</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BE" sz="1100" dirty="0">
                          <a:effectLst/>
                          <a:latin typeface="Calibri" panose="020F0502020204030204" pitchFamily="34" charset="0"/>
                          <a:ea typeface="Calibri" panose="020F0502020204030204" pitchFamily="34" charset="0"/>
                          <a:cs typeface="Times New Roman" panose="02020603050405020304" pitchFamily="18" charset="0"/>
                        </a:rPr>
                        <a:t>Erasmus</a:t>
                      </a:r>
                    </a:p>
                    <a:p>
                      <a:pP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9297456"/>
                  </a:ext>
                </a:extLst>
              </a:tr>
              <a:tr h="467903">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France (Nouméa) </a:t>
                      </a:r>
                      <a:r>
                        <a:rPr lang="fr-FR"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Université de la Nouvelle Calédonie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FR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Erasmus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7786767"/>
                  </a:ext>
                </a:extLst>
              </a:tr>
              <a:tr h="432982">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Calibri" panose="020F0502020204030204" pitchFamily="34" charset="0"/>
                        </a:rPr>
                        <a:t>Brésil (Sao-Paulo)</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Calibri" panose="020F0502020204030204" pitchFamily="34" charset="0"/>
                        </a:rPr>
                        <a:t>Universidade de Sao Paulo</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EP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Master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a:effectLst/>
                          <a:latin typeface="Calibri" panose="020F0502020204030204" pitchFamily="34" charset="0"/>
                          <a:ea typeface="Calibri" panose="020F0502020204030204" pitchFamily="34" charset="0"/>
                          <a:cs typeface="Times New Roman" panose="02020603050405020304" pitchFamily="18" charset="0"/>
                        </a:rPr>
                        <a:t>Cours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5 mois (2)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B2 PT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100" dirty="0">
                          <a:effectLst/>
                          <a:latin typeface="Calibri" panose="020F0502020204030204" pitchFamily="34" charset="0"/>
                          <a:ea typeface="Calibri" panose="020F0502020204030204" pitchFamily="34" charset="0"/>
                          <a:cs typeface="Times New Roman" panose="02020603050405020304" pitchFamily="18" charset="0"/>
                        </a:rPr>
                        <a:t>Convention-bilatérale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10" name="Image 9" descr="Résultat de recherche d'images pour &quot;drapeau france icone&quot;"/>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41413" y="3780110"/>
            <a:ext cx="179705" cy="179705"/>
          </a:xfrm>
          <a:prstGeom prst="rect">
            <a:avLst/>
          </a:prstGeom>
          <a:noFill/>
          <a:ln>
            <a:noFill/>
          </a:ln>
        </p:spPr>
      </p:pic>
      <p:pic>
        <p:nvPicPr>
          <p:cNvPr id="11" name="Image 10" descr="Résultat de recherche d'images pour &quot;drapeau espagne icone&quot;"/>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1412" y="2514502"/>
            <a:ext cx="179705" cy="179705"/>
          </a:xfrm>
          <a:prstGeom prst="rect">
            <a:avLst/>
          </a:prstGeom>
          <a:noFill/>
          <a:ln>
            <a:noFill/>
          </a:ln>
        </p:spPr>
      </p:pic>
      <p:pic>
        <p:nvPicPr>
          <p:cNvPr id="3" name="Image 2">
            <a:extLst>
              <a:ext uri="{FF2B5EF4-FFF2-40B4-BE49-F238E27FC236}">
                <a16:creationId xmlns:a16="http://schemas.microsoft.com/office/drawing/2014/main" id="{28DC1635-5F73-8877-A6A9-5C4B1361E4B4}"/>
              </a:ext>
            </a:extLst>
          </p:cNvPr>
          <p:cNvPicPr>
            <a:picLocks noChangeAspect="1"/>
          </p:cNvPicPr>
          <p:nvPr/>
        </p:nvPicPr>
        <p:blipFill>
          <a:blip r:embed="rId5"/>
          <a:stretch>
            <a:fillRect/>
          </a:stretch>
        </p:blipFill>
        <p:spPr>
          <a:xfrm flipV="1">
            <a:off x="1794893" y="4789593"/>
            <a:ext cx="225946" cy="225946"/>
          </a:xfrm>
          <a:prstGeom prst="rect">
            <a:avLst/>
          </a:prstGeom>
        </p:spPr>
      </p:pic>
      <p:pic>
        <p:nvPicPr>
          <p:cNvPr id="4" name="Image 3">
            <a:extLst>
              <a:ext uri="{FF2B5EF4-FFF2-40B4-BE49-F238E27FC236}">
                <a16:creationId xmlns:a16="http://schemas.microsoft.com/office/drawing/2014/main" id="{BF96A60D-9C1F-0D0E-F40B-7426C566AE70}"/>
              </a:ext>
            </a:extLst>
          </p:cNvPr>
          <p:cNvPicPr>
            <a:picLocks noChangeAspect="1"/>
          </p:cNvPicPr>
          <p:nvPr/>
        </p:nvPicPr>
        <p:blipFill>
          <a:blip r:embed="rId6"/>
          <a:stretch>
            <a:fillRect/>
          </a:stretch>
        </p:blipFill>
        <p:spPr>
          <a:xfrm>
            <a:off x="1841413" y="4283256"/>
            <a:ext cx="182896" cy="182896"/>
          </a:xfrm>
          <a:prstGeom prst="rect">
            <a:avLst/>
          </a:prstGeom>
        </p:spPr>
      </p:pic>
      <p:pic>
        <p:nvPicPr>
          <p:cNvPr id="5" name="Image 4">
            <a:extLst>
              <a:ext uri="{FF2B5EF4-FFF2-40B4-BE49-F238E27FC236}">
                <a16:creationId xmlns:a16="http://schemas.microsoft.com/office/drawing/2014/main" id="{DEF46673-8806-DC86-E46D-3E48F8D64EF1}"/>
              </a:ext>
            </a:extLst>
          </p:cNvPr>
          <p:cNvPicPr>
            <a:picLocks noChangeAspect="1"/>
          </p:cNvPicPr>
          <p:nvPr/>
        </p:nvPicPr>
        <p:blipFill>
          <a:blip r:embed="rId7"/>
          <a:stretch>
            <a:fillRect/>
          </a:stretch>
        </p:blipFill>
        <p:spPr>
          <a:xfrm>
            <a:off x="1841413" y="2945780"/>
            <a:ext cx="182896" cy="176799"/>
          </a:xfrm>
          <a:prstGeom prst="rect">
            <a:avLst/>
          </a:prstGeom>
        </p:spPr>
      </p:pic>
      <p:pic>
        <p:nvPicPr>
          <p:cNvPr id="6" name="Image 5">
            <a:extLst>
              <a:ext uri="{FF2B5EF4-FFF2-40B4-BE49-F238E27FC236}">
                <a16:creationId xmlns:a16="http://schemas.microsoft.com/office/drawing/2014/main" id="{DF34DC58-BEFD-F437-A8D9-FC085DAA518E}"/>
              </a:ext>
            </a:extLst>
          </p:cNvPr>
          <p:cNvPicPr>
            <a:picLocks noChangeAspect="1"/>
          </p:cNvPicPr>
          <p:nvPr/>
        </p:nvPicPr>
        <p:blipFill>
          <a:blip r:embed="rId8"/>
          <a:stretch>
            <a:fillRect/>
          </a:stretch>
        </p:blipFill>
        <p:spPr>
          <a:xfrm>
            <a:off x="1841412" y="3362001"/>
            <a:ext cx="182896" cy="188992"/>
          </a:xfrm>
          <a:prstGeom prst="rect">
            <a:avLst/>
          </a:prstGeom>
        </p:spPr>
      </p:pic>
      <p:sp>
        <p:nvSpPr>
          <p:cNvPr id="7" name="TextBox 6">
            <a:extLst>
              <a:ext uri="{FF2B5EF4-FFF2-40B4-BE49-F238E27FC236}">
                <a16:creationId xmlns:a16="http://schemas.microsoft.com/office/drawing/2014/main" id="{FFCC65FE-6213-EB7B-BC1E-DFF8153A0D69}"/>
              </a:ext>
            </a:extLst>
          </p:cNvPr>
          <p:cNvSpPr txBox="1"/>
          <p:nvPr/>
        </p:nvSpPr>
        <p:spPr>
          <a:xfrm>
            <a:off x="216816" y="999075"/>
            <a:ext cx="11510127" cy="646331"/>
          </a:xfrm>
          <a:prstGeom prst="rect">
            <a:avLst/>
          </a:prstGeom>
          <a:noFill/>
        </p:spPr>
        <p:txBody>
          <a:bodyPr wrap="square" rtlCol="0">
            <a:spAutoFit/>
          </a:bodyPr>
          <a:lstStyle/>
          <a:p>
            <a:r>
              <a:rPr lang="fr-BE" dirty="0"/>
              <a:t>Notez qu’un niveau minimum de lange (B2) s’avère nécessaire. C’est « du bon sens » car pour les stages comment faire pour communiquer avec les patients? Et rappelez-vous, que vous serez évalués chez nos partenaires!</a:t>
            </a:r>
            <a:endParaRPr lang="en-GB" dirty="0"/>
          </a:p>
        </p:txBody>
      </p:sp>
    </p:spTree>
    <p:extLst>
      <p:ext uri="{BB962C8B-B14F-4D97-AF65-F5344CB8AC3E}">
        <p14:creationId xmlns:p14="http://schemas.microsoft.com/office/powerpoint/2010/main" val="7933431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et assurances</a:t>
            </a:r>
            <a:endParaRPr lang="fr-FR" sz="2800" b="1" i="1" dirty="0">
              <a:latin typeface="Comic Sans MS" panose="030F0702030302020204" pitchFamily="66" charset="0"/>
            </a:endParaRPr>
          </a:p>
        </p:txBody>
      </p:sp>
      <p:sp>
        <p:nvSpPr>
          <p:cNvPr id="3" name="Rectangle 2"/>
          <p:cNvSpPr/>
          <p:nvPr/>
        </p:nvSpPr>
        <p:spPr>
          <a:xfrm>
            <a:off x="848809" y="1507321"/>
            <a:ext cx="10548197" cy="3865674"/>
          </a:xfrm>
          <a:prstGeom prst="rect">
            <a:avLst/>
          </a:prstGeom>
        </p:spPr>
        <p:txBody>
          <a:bodyPr wrap="square">
            <a:spAutoFit/>
          </a:bodyPr>
          <a:lstStyle/>
          <a:p>
            <a:pPr>
              <a:lnSpc>
                <a:spcPct val="80000"/>
              </a:lnSpc>
            </a:pPr>
            <a:r>
              <a:rPr lang="fr-BE" sz="2200" b="1" dirty="0"/>
              <a:t>Bourses</a:t>
            </a:r>
          </a:p>
          <a:p>
            <a:pPr>
              <a:lnSpc>
                <a:spcPct val="80000"/>
              </a:lnSpc>
            </a:pPr>
            <a:endParaRPr lang="fr-BE" sz="2200" b="1" dirty="0"/>
          </a:p>
          <a:p>
            <a:pPr>
              <a:lnSpc>
                <a:spcPct val="80000"/>
              </a:lnSpc>
            </a:pPr>
            <a:endParaRPr lang="fr-BE" sz="2200" b="1" dirty="0"/>
          </a:p>
          <a:p>
            <a:pPr marL="800100" lvl="1" indent="-342900">
              <a:lnSpc>
                <a:spcPct val="80000"/>
              </a:lnSpc>
              <a:buFont typeface="Arial" panose="020B0604020202020204" pitchFamily="34" charset="0"/>
              <a:buChar char="•"/>
            </a:pPr>
            <a:r>
              <a:rPr lang="fr-BE" sz="2000" dirty="0"/>
              <a:t>Sur base d’un échange Erasmus, une bourse est octroyée à tout étudiant : </a:t>
            </a:r>
            <a:r>
              <a:rPr lang="fr-BE" sz="2000" dirty="0">
                <a:hlinkClick r:id="rId3"/>
              </a:rPr>
              <a:t>Financements – ULB</a:t>
            </a:r>
            <a:endParaRPr lang="fr-BE" sz="2000" dirty="0"/>
          </a:p>
          <a:p>
            <a:pPr lvl="1">
              <a:lnSpc>
                <a:spcPct val="80000"/>
              </a:lnSpc>
            </a:pPr>
            <a:endParaRPr lang="fr-BE" sz="2000" dirty="0"/>
          </a:p>
          <a:p>
            <a:pPr marL="800100" lvl="1" indent="-342900">
              <a:lnSpc>
                <a:spcPct val="80000"/>
              </a:lnSpc>
              <a:buFont typeface="Arial" panose="020B0604020202020204" pitchFamily="34" charset="0"/>
              <a:buChar char="•"/>
            </a:pPr>
            <a:r>
              <a:rPr lang="fr-BE" sz="2000" dirty="0"/>
              <a:t>Pour les séjours hors-Europe : bourse FAME (minimum 3 mois) : </a:t>
            </a:r>
            <a:r>
              <a:rPr lang="fr-BE" sz="2000" dirty="0">
                <a:hlinkClick r:id="rId4"/>
              </a:rPr>
              <a:t>Microsoft Word - 2024-25-Règlement-FAMES (ulb.be)</a:t>
            </a:r>
            <a:endParaRPr lang="fr-BE" sz="2000" dirty="0"/>
          </a:p>
          <a:p>
            <a:pPr lvl="1">
              <a:lnSpc>
                <a:spcPct val="80000"/>
              </a:lnSpc>
            </a:pPr>
            <a:r>
              <a:rPr lang="fr-BE" sz="2000" dirty="0"/>
              <a:t>	</a:t>
            </a:r>
          </a:p>
          <a:p>
            <a:pPr marL="800100" lvl="1" indent="-342900">
              <a:lnSpc>
                <a:spcPct val="80000"/>
              </a:lnSpc>
              <a:buFont typeface="Arial" panose="020B0604020202020204" pitchFamily="34" charset="0"/>
              <a:buChar char="•"/>
            </a:pPr>
            <a:r>
              <a:rPr lang="fr-BE" sz="2000" dirty="0"/>
              <a:t>Pour les autres conventions bilatérales aucune bourse n’est prévue </a:t>
            </a:r>
            <a:r>
              <a:rPr lang="fr-BE" sz="2000" dirty="0">
                <a:sym typeface="Wingdings" panose="05000000000000000000" pitchFamily="2" charset="2"/>
              </a:rPr>
              <a:t> </a:t>
            </a:r>
            <a:r>
              <a:rPr lang="fr-BE" sz="2000" b="1" dirty="0">
                <a:solidFill>
                  <a:srgbClr val="FF0000"/>
                </a:solidFill>
                <a:sym typeface="Wingdings" panose="05000000000000000000" pitchFamily="2" charset="2"/>
              </a:rPr>
              <a:t>pas de bourse pour le Canada!</a:t>
            </a:r>
          </a:p>
          <a:p>
            <a:pPr lvl="1">
              <a:lnSpc>
                <a:spcPct val="80000"/>
              </a:lnSpc>
            </a:pPr>
            <a:endParaRPr lang="fr-BE" sz="2000" b="1" dirty="0">
              <a:solidFill>
                <a:srgbClr val="FF0000"/>
              </a:solidFill>
              <a:sym typeface="Wingdings" panose="05000000000000000000" pitchFamily="2" charset="2"/>
            </a:endParaRPr>
          </a:p>
          <a:p>
            <a:pPr marL="800100" lvl="1" indent="-342900">
              <a:lnSpc>
                <a:spcPct val="80000"/>
              </a:lnSpc>
              <a:buFont typeface="Arial" panose="020B0604020202020204" pitchFamily="34" charset="0"/>
              <a:buChar char="•"/>
            </a:pPr>
            <a:r>
              <a:rPr lang="fr-BE" sz="2000" dirty="0">
                <a:sym typeface="Wingdings" panose="05000000000000000000" pitchFamily="2" charset="2"/>
              </a:rPr>
              <a:t>NB : assurances professionnelles pour le Canada</a:t>
            </a:r>
          </a:p>
          <a:p>
            <a:pPr marL="800100" lvl="1" indent="-342900">
              <a:lnSpc>
                <a:spcPct val="80000"/>
              </a:lnSpc>
              <a:buFont typeface="Arial" panose="020B0604020202020204" pitchFamily="34" charset="0"/>
              <a:buChar char="•"/>
            </a:pPr>
            <a:endParaRPr lang="fr-BE" sz="2000" b="1" dirty="0">
              <a:solidFill>
                <a:srgbClr val="FF0000"/>
              </a:solidFill>
              <a:sym typeface="Wingdings" panose="05000000000000000000" pitchFamily="2" charset="2"/>
            </a:endParaRPr>
          </a:p>
          <a:p>
            <a:pPr lvl="1">
              <a:lnSpc>
                <a:spcPct val="80000"/>
              </a:lnSpc>
            </a:pPr>
            <a:endParaRPr lang="fr-BE" sz="2000" b="1" dirty="0"/>
          </a:p>
        </p:txBody>
      </p:sp>
    </p:spTree>
    <p:extLst>
      <p:ext uri="{BB962C8B-B14F-4D97-AF65-F5344CB8AC3E}">
        <p14:creationId xmlns:p14="http://schemas.microsoft.com/office/powerpoint/2010/main" val="89847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837D696-79F1-43C2-850E-899A75C47CD3}"/>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Bourses – </a:t>
            </a:r>
            <a:r>
              <a:rPr lang="en-US" sz="2800" b="1" i="1" dirty="0" err="1">
                <a:latin typeface="Comic Sans MS" panose="030F0702030302020204" pitchFamily="66" charset="0"/>
              </a:rPr>
              <a:t>modalités</a:t>
            </a:r>
            <a:r>
              <a:rPr lang="en-US" sz="2800" b="1" i="1" dirty="0">
                <a:latin typeface="Comic Sans MS" panose="030F0702030302020204" pitchFamily="66" charset="0"/>
              </a:rPr>
              <a:t> de </a:t>
            </a:r>
            <a:r>
              <a:rPr lang="en-US" sz="2800" b="1" i="1" dirty="0" err="1">
                <a:latin typeface="Comic Sans MS" panose="030F0702030302020204" pitchFamily="66" charset="0"/>
              </a:rPr>
              <a:t>paiement</a:t>
            </a:r>
            <a:endParaRPr lang="fr-FR" sz="2800" b="1" i="1" dirty="0">
              <a:latin typeface="Comic Sans MS" panose="030F0702030302020204" pitchFamily="66" charset="0"/>
            </a:endParaRPr>
          </a:p>
        </p:txBody>
      </p:sp>
      <p:sp>
        <p:nvSpPr>
          <p:cNvPr id="6" name="ZoneTexte 5">
            <a:extLst>
              <a:ext uri="{FF2B5EF4-FFF2-40B4-BE49-F238E27FC236}">
                <a16:creationId xmlns:a16="http://schemas.microsoft.com/office/drawing/2014/main" id="{D8DDC244-686D-DFB9-DC1C-AE83E35DF962}"/>
              </a:ext>
            </a:extLst>
          </p:cNvPr>
          <p:cNvSpPr txBox="1"/>
          <p:nvPr/>
        </p:nvSpPr>
        <p:spPr>
          <a:xfrm>
            <a:off x="1714500" y="2091690"/>
            <a:ext cx="9109710" cy="3785652"/>
          </a:xfrm>
          <a:prstGeom prst="rect">
            <a:avLst/>
          </a:prstGeom>
          <a:noFill/>
        </p:spPr>
        <p:txBody>
          <a:bodyPr wrap="square" rtlCol="0">
            <a:spAutoFit/>
          </a:bodyPr>
          <a:lstStyle/>
          <a:p>
            <a:pPr marL="457200" indent="-457200">
              <a:buFont typeface="+mj-lt"/>
              <a:buAutoNum type="arabicPeriod"/>
            </a:pPr>
            <a:r>
              <a:rPr lang="fr-BE" sz="2400" dirty="0"/>
              <a:t>Contrat de bourse à signer dès que le départ est confirmé</a:t>
            </a:r>
          </a:p>
          <a:p>
            <a:pPr marL="457200" indent="-457200">
              <a:buFont typeface="+mj-lt"/>
              <a:buAutoNum type="arabicPeriod"/>
            </a:pPr>
            <a:endParaRPr lang="fr-BE" sz="2400" dirty="0"/>
          </a:p>
          <a:p>
            <a:pPr marL="457200" indent="-457200">
              <a:buFont typeface="+mj-lt"/>
              <a:buAutoNum type="arabicPeriod"/>
            </a:pPr>
            <a:r>
              <a:rPr lang="fr-BE" sz="2400" dirty="0"/>
              <a:t>Premier versement de 70% de la totalité de la bourse, sur base de la durée présumée</a:t>
            </a:r>
          </a:p>
          <a:p>
            <a:pPr marL="457200" indent="-457200">
              <a:buFont typeface="+mj-lt"/>
              <a:buAutoNum type="arabicPeriod"/>
            </a:pPr>
            <a:endParaRPr lang="fr-BE" sz="2400" dirty="0"/>
          </a:p>
          <a:p>
            <a:pPr marL="457200" indent="-457200">
              <a:buFont typeface="+mj-lt"/>
              <a:buAutoNum type="arabicPeriod"/>
            </a:pPr>
            <a:r>
              <a:rPr lang="fr-BE" sz="2400" dirty="0"/>
              <a:t>Constitution du dossier de bourse par l’étudiant (check-out, rapport final, </a:t>
            </a:r>
            <a:r>
              <a:rPr lang="fr-BE" sz="2400" dirty="0" err="1"/>
              <a:t>etc</a:t>
            </a:r>
            <a:r>
              <a:rPr lang="fr-BE" sz="2400" dirty="0"/>
              <a:t> …)</a:t>
            </a:r>
          </a:p>
          <a:p>
            <a:pPr marL="457200" indent="-457200">
              <a:buFont typeface="+mj-lt"/>
              <a:buAutoNum type="arabicPeriod"/>
            </a:pPr>
            <a:endParaRPr lang="fr-BE" sz="2400" dirty="0"/>
          </a:p>
          <a:p>
            <a:pPr marL="457200" indent="-457200">
              <a:buFont typeface="+mj-lt"/>
              <a:buAutoNum type="arabicPeriod"/>
            </a:pPr>
            <a:r>
              <a:rPr lang="fr-BE" sz="2400" dirty="0"/>
              <a:t>Versement du solde de la bourse sur base des dates réelles de séjour.</a:t>
            </a:r>
          </a:p>
        </p:txBody>
      </p:sp>
    </p:spTree>
    <p:extLst>
      <p:ext uri="{BB962C8B-B14F-4D97-AF65-F5344CB8AC3E}">
        <p14:creationId xmlns:p14="http://schemas.microsoft.com/office/powerpoint/2010/main" val="169630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ECD0442F-8A2F-B09A-30EE-F1CC6F79BEFE}"/>
              </a:ext>
            </a:extLst>
          </p:cNvPr>
          <p:cNvSpPr>
            <a:spLocks noGrp="1"/>
          </p:cNvSpPr>
          <p:nvPr>
            <p:ph type="subTitle" idx="4294967295"/>
          </p:nvPr>
        </p:nvSpPr>
        <p:spPr>
          <a:xfrm>
            <a:off x="-1" y="1671145"/>
            <a:ext cx="11487807" cy="4821730"/>
          </a:xfrm>
        </p:spPr>
        <p:txBody>
          <a:bodyPr>
            <a:normAutofit fontScale="92500" lnSpcReduction="20000"/>
          </a:bodyPr>
          <a:lstStyle/>
          <a:p>
            <a:pPr marL="342900" indent="-342900">
              <a:buFontTx/>
              <a:buChar char="-"/>
            </a:pPr>
            <a:r>
              <a:rPr lang="fr-BE" dirty="0"/>
              <a:t>En janvier, envoyer un mail informel avec votre intention de mobilité</a:t>
            </a:r>
          </a:p>
          <a:p>
            <a:pPr marL="342900" indent="-342900">
              <a:buFontTx/>
              <a:buChar char="-"/>
            </a:pPr>
            <a:r>
              <a:rPr lang="fr-BE" dirty="0"/>
              <a:t>Accéder au portail pendant la période d’ouverture (du </a:t>
            </a:r>
            <a:r>
              <a:rPr lang="fr-BE" u="sng" dirty="0"/>
              <a:t>25/01 au 16/02</a:t>
            </a:r>
            <a:r>
              <a:rPr lang="fr-BE" dirty="0"/>
              <a:t>) via le lien qui vous sera communiqué en temps utile</a:t>
            </a:r>
          </a:p>
          <a:p>
            <a:pPr marL="342900" indent="-342900">
              <a:buFontTx/>
              <a:buChar char="-"/>
            </a:pPr>
            <a:r>
              <a:rPr lang="fr-BE" dirty="0"/>
              <a:t>Compléter le formulaire de candidature et télécharger les documents demandés</a:t>
            </a:r>
          </a:p>
          <a:p>
            <a:pPr marL="342900" indent="-342900">
              <a:buFontTx/>
              <a:buChar char="-"/>
            </a:pPr>
            <a:r>
              <a:rPr lang="fr-BE" dirty="0"/>
              <a:t>A la clôture de la période de soumission, les candidatures sont analysées par la responsable académique facultaire, Madame </a:t>
            </a:r>
            <a:r>
              <a:rPr lang="fr-BE" dirty="0" err="1"/>
              <a:t>Cebolla</a:t>
            </a:r>
            <a:r>
              <a:rPr lang="fr-BE" dirty="0"/>
              <a:t>, sur base des notes de l’étudiant.</a:t>
            </a:r>
          </a:p>
          <a:p>
            <a:pPr marL="342900" indent="-342900">
              <a:buFontTx/>
              <a:buChar char="-"/>
            </a:pPr>
            <a:r>
              <a:rPr lang="fr-BE" dirty="0"/>
              <a:t>L’étudiant est averti de sa sélection par un </a:t>
            </a:r>
            <a:r>
              <a:rPr lang="fr-BE" b="1" dirty="0"/>
              <a:t>message individuel de la responsable académique facultaire </a:t>
            </a:r>
            <a:r>
              <a:rPr lang="fr-BE" dirty="0"/>
              <a:t>(il arrive qu’un message automatique soit envoyé par le système – veuillez ne pas en tenir compte)</a:t>
            </a:r>
          </a:p>
          <a:p>
            <a:pPr marL="342900" indent="-342900">
              <a:buFontTx/>
              <a:buChar char="-"/>
            </a:pPr>
            <a:r>
              <a:rPr lang="fr-BE" dirty="0"/>
              <a:t>Une fois le dossier introduit, les demandes de modification de destination ne pourront pas être prises en compte </a:t>
            </a:r>
          </a:p>
          <a:p>
            <a:pPr marL="342900" indent="-342900">
              <a:buFontTx/>
              <a:buChar char="-"/>
            </a:pPr>
            <a:r>
              <a:rPr lang="fr-BE" dirty="0"/>
              <a:t>Les détails spécifiques seront donnés après la rentrée académique de l’année de la mobilité</a:t>
            </a:r>
          </a:p>
        </p:txBody>
      </p:sp>
      <p:sp>
        <p:nvSpPr>
          <p:cNvPr id="2" name="Rectangle 1">
            <a:extLst>
              <a:ext uri="{FF2B5EF4-FFF2-40B4-BE49-F238E27FC236}">
                <a16:creationId xmlns:a16="http://schemas.microsoft.com/office/drawing/2014/main" id="{D8A7BEB4-84B7-2634-58C2-7FD04B105F38}"/>
              </a:ext>
            </a:extLst>
          </p:cNvPr>
          <p:cNvSpPr/>
          <p:nvPr/>
        </p:nvSpPr>
        <p:spPr>
          <a:xfrm>
            <a:off x="0" y="25146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Candidater</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15136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0AC67915-7434-0780-28D7-C44A50B08984}"/>
              </a:ext>
            </a:extLst>
          </p:cNvPr>
          <p:cNvSpPr txBox="1"/>
          <p:nvPr/>
        </p:nvSpPr>
        <p:spPr>
          <a:xfrm>
            <a:off x="487283" y="1297421"/>
            <a:ext cx="11088831" cy="4524315"/>
          </a:xfrm>
          <a:prstGeom prst="rect">
            <a:avLst/>
          </a:prstGeom>
          <a:noFill/>
        </p:spPr>
        <p:txBody>
          <a:bodyPr wrap="square" rtlCol="0">
            <a:spAutoFit/>
          </a:bodyPr>
          <a:lstStyle/>
          <a:p>
            <a:endParaRPr lang="fr-BE" dirty="0"/>
          </a:p>
          <a:p>
            <a:r>
              <a:rPr lang="fr-BE" b="0" i="0" dirty="0">
                <a:solidFill>
                  <a:srgbClr val="040404"/>
                </a:solidFill>
                <a:effectLst/>
                <a:latin typeface="opensans"/>
              </a:rPr>
              <a:t>De  façon générale:</a:t>
            </a:r>
          </a:p>
          <a:p>
            <a:r>
              <a:rPr lang="fr-BE" b="0" i="0" dirty="0">
                <a:solidFill>
                  <a:srgbClr val="040404"/>
                </a:solidFill>
                <a:effectLst/>
                <a:latin typeface="opensans"/>
              </a:rPr>
              <a:t>Les Programmes Intensifs Hybrides (appelés communément "</a:t>
            </a:r>
            <a:r>
              <a:rPr lang="fr-BE" b="1" i="0" dirty="0">
                <a:solidFill>
                  <a:srgbClr val="040404"/>
                </a:solidFill>
                <a:effectLst/>
                <a:latin typeface="fira_sans"/>
              </a:rPr>
              <a:t>BIP</a:t>
            </a:r>
            <a:r>
              <a:rPr lang="fr-BE" b="0" i="0" dirty="0">
                <a:solidFill>
                  <a:srgbClr val="040404"/>
                </a:solidFill>
                <a:effectLst/>
                <a:latin typeface="opensans"/>
              </a:rPr>
              <a:t>" pour Blended Intensive Programmes) sont une nouvelle opportunité de mobilité proposée par la Commission Européenne au sein du programme Erasmus+ 2021-27. </a:t>
            </a:r>
            <a:r>
              <a:rPr lang="fr-BE" b="1" i="0" dirty="0">
                <a:solidFill>
                  <a:srgbClr val="040404"/>
                </a:solidFill>
                <a:effectLst/>
                <a:latin typeface="opensans"/>
              </a:rPr>
              <a:t>Il s'agit de cours uniques </a:t>
            </a:r>
            <a:r>
              <a:rPr lang="fr-BE" b="0" i="0" dirty="0">
                <a:solidFill>
                  <a:srgbClr val="040404"/>
                </a:solidFill>
                <a:effectLst/>
                <a:latin typeface="opensans"/>
              </a:rPr>
              <a:t>d'un minimum de 3 ECTS et maximum 6 ECTS, </a:t>
            </a:r>
            <a:r>
              <a:rPr lang="fr-BE" b="1" i="0" dirty="0">
                <a:solidFill>
                  <a:srgbClr val="040404"/>
                </a:solidFill>
                <a:effectLst/>
                <a:latin typeface="opensans"/>
              </a:rPr>
              <a:t>constitués d'une période de cours à distance et d'une semaine (minimum) de mobilité à l'étranger</a:t>
            </a:r>
            <a:r>
              <a:rPr lang="fr-BE" b="0" i="0" dirty="0">
                <a:solidFill>
                  <a:srgbClr val="040404"/>
                </a:solidFill>
                <a:effectLst/>
                <a:latin typeface="opensans"/>
              </a:rPr>
              <a:t>. C'est l'occasion pour tout étudiant, à partir, du BA1 de profiter d'un</a:t>
            </a:r>
            <a:r>
              <a:rPr lang="fr-BE" b="1" i="0" dirty="0">
                <a:solidFill>
                  <a:srgbClr val="040404"/>
                </a:solidFill>
                <a:effectLst/>
                <a:latin typeface="opensans"/>
              </a:rPr>
              <a:t> séjour court à l'étranger</a:t>
            </a:r>
            <a:r>
              <a:rPr lang="fr-BE" b="0" i="0" dirty="0">
                <a:solidFill>
                  <a:srgbClr val="040404"/>
                </a:solidFill>
                <a:effectLst/>
                <a:latin typeface="opensans"/>
              </a:rPr>
              <a:t>, financé par le programme Erasmus+, et d'élargir sa formation en participant à des cours originaux suivis par des étudiants issus de plusieurs universités. Ils sont organisés à divers moments dans l'année, souvent hors des périodes de cours habituelles.</a:t>
            </a:r>
            <a:br>
              <a:rPr lang="fr-BE" dirty="0"/>
            </a:br>
            <a:br>
              <a:rPr lang="fr-BE" dirty="0"/>
            </a:br>
            <a:r>
              <a:rPr lang="fr-BE" b="0" i="0" dirty="0">
                <a:solidFill>
                  <a:srgbClr val="040404"/>
                </a:solidFill>
                <a:effectLst/>
                <a:latin typeface="opensans"/>
              </a:rPr>
              <a:t>La participation à un BIP est cependant toujours soumise à l'aval de la faculté et implique une reconnaissance académique. Selon les cas particuliers, les BIP peuvent être soit intégrés au PAE de 60 ECTS, soit ajoutés en supplément des 60 ECTS, comptant ou non dans la moyenne annuelle. Les procédures de candidature à un BIP varient selon les cas.</a:t>
            </a:r>
          </a:p>
          <a:p>
            <a:endParaRPr lang="fr-BE" dirty="0">
              <a:solidFill>
                <a:srgbClr val="040404"/>
              </a:solidFill>
              <a:latin typeface="opensans"/>
            </a:endParaRPr>
          </a:p>
          <a:p>
            <a:r>
              <a:rPr lang="fr-BE" dirty="0"/>
              <a:t>Plus d’info : </a:t>
            </a:r>
            <a:r>
              <a:rPr lang="fr-BE" dirty="0">
                <a:hlinkClick r:id="rId2"/>
              </a:rPr>
              <a:t>Les BIP - Programmes Intensifs Hybrides - ULB</a:t>
            </a:r>
            <a:endParaRPr lang="fr-BE" dirty="0"/>
          </a:p>
        </p:txBody>
      </p:sp>
    </p:spTree>
    <p:extLst>
      <p:ext uri="{BB962C8B-B14F-4D97-AF65-F5344CB8AC3E}">
        <p14:creationId xmlns:p14="http://schemas.microsoft.com/office/powerpoint/2010/main" val="3275378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75E6F7-C7CE-48A6-5A72-EA8860B37F9D}"/>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6391A8E-4083-1D9E-A806-31C965E77C2D}"/>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5" name="ZoneTexte 4">
            <a:extLst>
              <a:ext uri="{FF2B5EF4-FFF2-40B4-BE49-F238E27FC236}">
                <a16:creationId xmlns:a16="http://schemas.microsoft.com/office/drawing/2014/main" id="{7FAD1EC0-1C95-558B-698F-F536BA4CAD9D}"/>
              </a:ext>
            </a:extLst>
          </p:cNvPr>
          <p:cNvSpPr txBox="1"/>
          <p:nvPr/>
        </p:nvSpPr>
        <p:spPr>
          <a:xfrm>
            <a:off x="440150" y="1118312"/>
            <a:ext cx="10769600" cy="5355312"/>
          </a:xfrm>
          <a:prstGeom prst="rect">
            <a:avLst/>
          </a:prstGeom>
          <a:noFill/>
        </p:spPr>
        <p:txBody>
          <a:bodyPr wrap="square" rtlCol="0">
            <a:spAutoFit/>
          </a:bodyPr>
          <a:lstStyle/>
          <a:p>
            <a:endParaRPr lang="fr-BE" dirty="0"/>
          </a:p>
          <a:p>
            <a:r>
              <a:rPr lang="fr-BE" sz="3200" b="0" i="0" dirty="0">
                <a:solidFill>
                  <a:srgbClr val="040404"/>
                </a:solidFill>
                <a:effectLst/>
                <a:latin typeface="opensans"/>
              </a:rPr>
              <a:t>BIP FSM : </a:t>
            </a:r>
          </a:p>
          <a:p>
            <a:endParaRPr lang="fr-BE" sz="3200" dirty="0">
              <a:solidFill>
                <a:srgbClr val="040404"/>
              </a:solidFill>
              <a:latin typeface="opensans"/>
            </a:endParaRPr>
          </a:p>
          <a:p>
            <a:r>
              <a:rPr lang="fr-BE" sz="3200" dirty="0"/>
              <a:t>Projets BIP FSM (2024-2025): </a:t>
            </a:r>
          </a:p>
          <a:p>
            <a:endParaRPr lang="fr-BE" sz="3200" dirty="0"/>
          </a:p>
          <a:p>
            <a:pPr marL="457200" indent="-457200">
              <a:buFont typeface="Arial" panose="020B0604020202020204" pitchFamily="34" charset="0"/>
              <a:buChar char="•"/>
            </a:pPr>
            <a:r>
              <a:rPr lang="fr-BE" sz="3200" dirty="0"/>
              <a:t>Sport and Mental </a:t>
            </a:r>
            <a:r>
              <a:rPr lang="fr-BE" sz="3200" dirty="0" err="1"/>
              <a:t>Health</a:t>
            </a:r>
            <a:r>
              <a:rPr lang="fr-BE" sz="3200" dirty="0"/>
              <a:t> 2 (Lausanne). Prof. Jennifer Foucart.</a:t>
            </a:r>
          </a:p>
          <a:p>
            <a:pPr marL="457200" indent="-457200">
              <a:buFont typeface="Arial" panose="020B0604020202020204" pitchFamily="34" charset="0"/>
              <a:buChar char="•"/>
            </a:pPr>
            <a:endParaRPr lang="fr-BE" sz="3200" dirty="0"/>
          </a:p>
          <a:p>
            <a:pPr marL="457200" indent="-457200">
              <a:buFont typeface="Arial" panose="020B0604020202020204" pitchFamily="34" charset="0"/>
              <a:buChar char="•"/>
            </a:pPr>
            <a:r>
              <a:rPr lang="fr-BE" sz="3200" dirty="0" err="1">
                <a:latin typeface="Calibri" panose="020F0502020204030204" pitchFamily="34" charset="0"/>
              </a:rPr>
              <a:t>B</a:t>
            </a:r>
            <a:r>
              <a:rPr lang="fr-BE" sz="3200" dirty="0" err="1"/>
              <a:t>iological</a:t>
            </a:r>
            <a:r>
              <a:rPr lang="fr-BE" sz="3200" dirty="0"/>
              <a:t> Basis of </a:t>
            </a:r>
            <a:r>
              <a:rPr lang="fr-BE" sz="3200" dirty="0" err="1"/>
              <a:t>Aging</a:t>
            </a:r>
            <a:r>
              <a:rPr lang="fr-BE" sz="3200" dirty="0"/>
              <a:t> and </a:t>
            </a:r>
            <a:r>
              <a:rPr lang="fr-BE" sz="3200" dirty="0" err="1"/>
              <a:t>Related</a:t>
            </a:r>
            <a:r>
              <a:rPr lang="fr-BE" sz="3200" dirty="0"/>
              <a:t> </a:t>
            </a:r>
            <a:r>
              <a:rPr lang="fr-BE" sz="3200" dirty="0" err="1"/>
              <a:t>Diseases</a:t>
            </a:r>
            <a:r>
              <a:rPr lang="fr-BE" sz="3200" dirty="0"/>
              <a:t> (Glasgow). Prof. Stéphane Baudry.</a:t>
            </a:r>
          </a:p>
          <a:p>
            <a:pPr marL="457200" indent="-457200">
              <a:buFont typeface="Arial" panose="020B0604020202020204" pitchFamily="34" charset="0"/>
              <a:buChar char="•"/>
            </a:pPr>
            <a:endParaRPr lang="fr-BE" sz="3200" dirty="0"/>
          </a:p>
          <a:p>
            <a:r>
              <a:rPr lang="fr-BE" dirty="0"/>
              <a:t>(Vous pouvez vous inscrire à tout autre BIP (en dehors de ceux -ci): ce BIP sera pris en compte comme crédit supplémentaire gratuit avec pondération à Zéro)</a:t>
            </a:r>
          </a:p>
        </p:txBody>
      </p:sp>
    </p:spTree>
    <p:extLst>
      <p:ext uri="{BB962C8B-B14F-4D97-AF65-F5344CB8AC3E}">
        <p14:creationId xmlns:p14="http://schemas.microsoft.com/office/powerpoint/2010/main" val="182340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A50416D3-7630-419F-93DC-3A7DE69AD4D1}"/>
              </a:ext>
            </a:extLst>
          </p:cNvPr>
          <p:cNvSpPr txBox="1"/>
          <p:nvPr/>
        </p:nvSpPr>
        <p:spPr>
          <a:xfrm>
            <a:off x="3793052" y="1506250"/>
            <a:ext cx="5336771" cy="1384995"/>
          </a:xfrm>
          <a:prstGeom prst="rect">
            <a:avLst/>
          </a:prstGeom>
          <a:noFill/>
        </p:spPr>
        <p:txBody>
          <a:bodyPr wrap="square" rtlCol="0">
            <a:spAutoFit/>
          </a:bodyPr>
          <a:lstStyle/>
          <a:p>
            <a:pPr algn="ctr"/>
            <a:r>
              <a:rPr lang="fr-BE" sz="2800" b="1" dirty="0"/>
              <a:t>Réunion d’information FSM </a:t>
            </a:r>
          </a:p>
          <a:p>
            <a:pPr algn="ctr"/>
            <a:endParaRPr lang="fr-BE" sz="2800" b="1" dirty="0"/>
          </a:p>
          <a:p>
            <a:pPr algn="ctr"/>
            <a:r>
              <a:rPr lang="fr-BE" sz="2800" b="1" dirty="0"/>
              <a:t>Le 17 octobre 2024</a:t>
            </a:r>
            <a:endParaRPr lang="fr-BE" sz="2800" b="1" dirty="0">
              <a:solidFill>
                <a:srgbClr val="FF0000"/>
              </a:solidFill>
            </a:endParaRPr>
          </a:p>
        </p:txBody>
      </p:sp>
      <p:sp>
        <p:nvSpPr>
          <p:cNvPr id="3" name="ZoneTexte 2">
            <a:extLst>
              <a:ext uri="{FF2B5EF4-FFF2-40B4-BE49-F238E27FC236}">
                <a16:creationId xmlns:a16="http://schemas.microsoft.com/office/drawing/2014/main" id="{74056B5E-DED0-4046-99FC-35FBAC313E7B}"/>
              </a:ext>
            </a:extLst>
          </p:cNvPr>
          <p:cNvSpPr txBox="1"/>
          <p:nvPr/>
        </p:nvSpPr>
        <p:spPr>
          <a:xfrm>
            <a:off x="3729841" y="5323708"/>
            <a:ext cx="5350626" cy="923330"/>
          </a:xfrm>
          <a:prstGeom prst="rect">
            <a:avLst/>
          </a:prstGeom>
          <a:noFill/>
        </p:spPr>
        <p:txBody>
          <a:bodyPr wrap="square" rtlCol="0">
            <a:spAutoFit/>
          </a:bodyPr>
          <a:lstStyle/>
          <a:p>
            <a:pPr algn="ctr"/>
            <a:r>
              <a:rPr lang="fr-BE" dirty="0"/>
              <a:t>Cette présentation se trouvera sur le site FSM  </a:t>
            </a:r>
          </a:p>
          <a:p>
            <a:pPr algn="ctr"/>
            <a:r>
              <a:rPr lang="fr-BE" dirty="0"/>
              <a:t>(études - mobilité internationale) </a:t>
            </a:r>
          </a:p>
          <a:p>
            <a:pPr algn="ctr"/>
            <a:r>
              <a:rPr lang="fr-BE" dirty="0"/>
              <a:t>et sur l’intranet </a:t>
            </a:r>
            <a:r>
              <a:rPr lang="fr-BE" dirty="0">
                <a:hlinkClick r:id="rId2"/>
              </a:rPr>
              <a:t>https://fsm.ulb.be</a:t>
            </a:r>
            <a:r>
              <a:rPr lang="fr-BE" dirty="0"/>
              <a:t> </a:t>
            </a:r>
            <a:endParaRPr lang="fr-FR" dirty="0"/>
          </a:p>
        </p:txBody>
      </p:sp>
    </p:spTree>
    <p:extLst>
      <p:ext uri="{BB962C8B-B14F-4D97-AF65-F5344CB8AC3E}">
        <p14:creationId xmlns:p14="http://schemas.microsoft.com/office/powerpoint/2010/main" val="3163752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855B36-09C7-CA38-DCC0-DFED4909CB7F}"/>
              </a:ext>
            </a:extLst>
          </p:cNvPr>
          <p:cNvPicPr>
            <a:picLocks noChangeAspect="1"/>
          </p:cNvPicPr>
          <p:nvPr/>
        </p:nvPicPr>
        <p:blipFill>
          <a:blip r:embed="rId3"/>
          <a:stretch>
            <a:fillRect/>
          </a:stretch>
        </p:blipFill>
        <p:spPr>
          <a:xfrm>
            <a:off x="1252954" y="1470991"/>
            <a:ext cx="3738556" cy="4740966"/>
          </a:xfrm>
          <a:prstGeom prst="rect">
            <a:avLst/>
          </a:prstGeom>
        </p:spPr>
      </p:pic>
      <p:pic>
        <p:nvPicPr>
          <p:cNvPr id="5" name="Picture 4">
            <a:extLst>
              <a:ext uri="{FF2B5EF4-FFF2-40B4-BE49-F238E27FC236}">
                <a16:creationId xmlns:a16="http://schemas.microsoft.com/office/drawing/2014/main" id="{A899A523-CCF6-6BAF-35D4-6E8789B3BA01}"/>
              </a:ext>
            </a:extLst>
          </p:cNvPr>
          <p:cNvPicPr>
            <a:picLocks noChangeAspect="1"/>
          </p:cNvPicPr>
          <p:nvPr/>
        </p:nvPicPr>
        <p:blipFill>
          <a:blip r:embed="rId4"/>
          <a:stretch>
            <a:fillRect/>
          </a:stretch>
        </p:blipFill>
        <p:spPr>
          <a:xfrm>
            <a:off x="6579703" y="1517021"/>
            <a:ext cx="4542183" cy="4436518"/>
          </a:xfrm>
          <a:prstGeom prst="rect">
            <a:avLst/>
          </a:prstGeom>
        </p:spPr>
      </p:pic>
      <p:sp>
        <p:nvSpPr>
          <p:cNvPr id="6" name="Rectangle 5">
            <a:extLst>
              <a:ext uri="{FF2B5EF4-FFF2-40B4-BE49-F238E27FC236}">
                <a16:creationId xmlns:a16="http://schemas.microsoft.com/office/drawing/2014/main" id="{820E7C23-BBE7-9FA9-9781-E1AED22662C3}"/>
              </a:ext>
            </a:extLst>
          </p:cNvPr>
          <p:cNvSpPr/>
          <p:nvPr/>
        </p:nvSpPr>
        <p:spPr>
          <a:xfrm>
            <a:off x="0" y="-32255"/>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 </a:t>
            </a:r>
            <a:r>
              <a:rPr lang="en-US" sz="2800" b="1" i="1" dirty="0" err="1">
                <a:latin typeface="Comic Sans MS" panose="030F0702030302020204" pitchFamily="66" charset="0"/>
              </a:rPr>
              <a:t>proposés</a:t>
            </a:r>
            <a:r>
              <a:rPr lang="en-US" sz="2800" b="1" i="1" dirty="0">
                <a:latin typeface="Comic Sans MS" panose="030F0702030302020204" pitchFamily="66" charset="0"/>
              </a:rPr>
              <a:t> par des ACAs FSM (deadline le 31 </a:t>
            </a:r>
            <a:r>
              <a:rPr lang="en-US" sz="2800" b="1" i="1" dirty="0" err="1">
                <a:latin typeface="Comic Sans MS" panose="030F0702030302020204" pitchFamily="66" charset="0"/>
              </a:rPr>
              <a:t>octobre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8" name="TextBox 7">
            <a:extLst>
              <a:ext uri="{FF2B5EF4-FFF2-40B4-BE49-F238E27FC236}">
                <a16:creationId xmlns:a16="http://schemas.microsoft.com/office/drawing/2014/main" id="{96427072-4DD1-A7A9-A4EF-8A581D58E712}"/>
              </a:ext>
            </a:extLst>
          </p:cNvPr>
          <p:cNvSpPr txBox="1"/>
          <p:nvPr/>
        </p:nvSpPr>
        <p:spPr>
          <a:xfrm>
            <a:off x="2820226" y="826423"/>
            <a:ext cx="6157290" cy="369332"/>
          </a:xfrm>
          <a:prstGeom prst="rect">
            <a:avLst/>
          </a:prstGeom>
          <a:noFill/>
        </p:spPr>
        <p:txBody>
          <a:bodyPr wrap="square">
            <a:spAutoFit/>
          </a:bodyPr>
          <a:lstStyle/>
          <a:p>
            <a:r>
              <a:rPr lang="en-GB" dirty="0">
                <a:hlinkClick r:id="rId5"/>
              </a:rPr>
              <a:t>https://civis.eu/fr/learn/civis-courses?type%5B%5D=8#courses</a:t>
            </a:r>
            <a:endParaRPr lang="en-GB" dirty="0"/>
          </a:p>
        </p:txBody>
      </p:sp>
      <p:sp>
        <p:nvSpPr>
          <p:cNvPr id="11" name="TextBox 10">
            <a:extLst>
              <a:ext uri="{FF2B5EF4-FFF2-40B4-BE49-F238E27FC236}">
                <a16:creationId xmlns:a16="http://schemas.microsoft.com/office/drawing/2014/main" id="{9A188C98-AD16-4588-C13C-D86E04582B43}"/>
              </a:ext>
            </a:extLst>
          </p:cNvPr>
          <p:cNvSpPr txBox="1"/>
          <p:nvPr/>
        </p:nvSpPr>
        <p:spPr>
          <a:xfrm>
            <a:off x="1732140" y="1286325"/>
            <a:ext cx="2176173" cy="369332"/>
          </a:xfrm>
          <a:prstGeom prst="rect">
            <a:avLst/>
          </a:prstGeom>
          <a:noFill/>
        </p:spPr>
        <p:txBody>
          <a:bodyPr wrap="none" rtlCol="0">
            <a:spAutoFit/>
          </a:bodyPr>
          <a:lstStyle/>
          <a:p>
            <a:r>
              <a:rPr lang="fr-BE" dirty="0"/>
              <a:t>Prof. Jennifer Foucart</a:t>
            </a:r>
            <a:endParaRPr lang="en-GB" dirty="0"/>
          </a:p>
        </p:txBody>
      </p:sp>
      <p:sp>
        <p:nvSpPr>
          <p:cNvPr id="12" name="TextBox 11">
            <a:extLst>
              <a:ext uri="{FF2B5EF4-FFF2-40B4-BE49-F238E27FC236}">
                <a16:creationId xmlns:a16="http://schemas.microsoft.com/office/drawing/2014/main" id="{629ED338-AACB-06C1-3E0D-F8CB5D8A1F69}"/>
              </a:ext>
            </a:extLst>
          </p:cNvPr>
          <p:cNvSpPr txBox="1"/>
          <p:nvPr/>
        </p:nvSpPr>
        <p:spPr>
          <a:xfrm>
            <a:off x="7548876" y="1332355"/>
            <a:ext cx="2272225" cy="369332"/>
          </a:xfrm>
          <a:prstGeom prst="rect">
            <a:avLst/>
          </a:prstGeom>
          <a:noFill/>
        </p:spPr>
        <p:txBody>
          <a:bodyPr wrap="none" rtlCol="0">
            <a:spAutoFit/>
          </a:bodyPr>
          <a:lstStyle/>
          <a:p>
            <a:r>
              <a:rPr lang="fr-BE" dirty="0"/>
              <a:t>Prof. Stéphane Baudry</a:t>
            </a:r>
            <a:endParaRPr lang="en-GB" dirty="0"/>
          </a:p>
        </p:txBody>
      </p:sp>
      <p:sp>
        <p:nvSpPr>
          <p:cNvPr id="14" name="TextBox 13">
            <a:extLst>
              <a:ext uri="{FF2B5EF4-FFF2-40B4-BE49-F238E27FC236}">
                <a16:creationId xmlns:a16="http://schemas.microsoft.com/office/drawing/2014/main" id="{1FFCA7AD-FFB3-1115-025E-98060E63BD64}"/>
              </a:ext>
            </a:extLst>
          </p:cNvPr>
          <p:cNvSpPr txBox="1"/>
          <p:nvPr/>
        </p:nvSpPr>
        <p:spPr>
          <a:xfrm>
            <a:off x="3900815" y="4369042"/>
            <a:ext cx="2176173" cy="369332"/>
          </a:xfrm>
          <a:prstGeom prst="rect">
            <a:avLst/>
          </a:prstGeom>
          <a:noFill/>
        </p:spPr>
        <p:txBody>
          <a:bodyPr wrap="square">
            <a:spAutoFit/>
          </a:bodyPr>
          <a:lstStyle/>
          <a:p>
            <a:r>
              <a:rPr lang="fr-BE" sz="1800" dirty="0"/>
              <a:t>(Lausanne)</a:t>
            </a:r>
          </a:p>
        </p:txBody>
      </p:sp>
      <p:sp>
        <p:nvSpPr>
          <p:cNvPr id="16" name="TextBox 15">
            <a:extLst>
              <a:ext uri="{FF2B5EF4-FFF2-40B4-BE49-F238E27FC236}">
                <a16:creationId xmlns:a16="http://schemas.microsoft.com/office/drawing/2014/main" id="{1DEACCCC-B3B9-D4CA-0F07-6841E44A7E1A}"/>
              </a:ext>
            </a:extLst>
          </p:cNvPr>
          <p:cNvSpPr txBox="1"/>
          <p:nvPr/>
        </p:nvSpPr>
        <p:spPr>
          <a:xfrm>
            <a:off x="10206243" y="4248187"/>
            <a:ext cx="1831285" cy="369332"/>
          </a:xfrm>
          <a:prstGeom prst="rect">
            <a:avLst/>
          </a:prstGeom>
          <a:noFill/>
        </p:spPr>
        <p:txBody>
          <a:bodyPr wrap="square">
            <a:spAutoFit/>
          </a:bodyPr>
          <a:lstStyle/>
          <a:p>
            <a:r>
              <a:rPr lang="fr-BE" sz="1800" dirty="0"/>
              <a:t>(Glasgow)</a:t>
            </a:r>
          </a:p>
        </p:txBody>
      </p:sp>
      <p:sp>
        <p:nvSpPr>
          <p:cNvPr id="18" name="TextBox 17">
            <a:extLst>
              <a:ext uri="{FF2B5EF4-FFF2-40B4-BE49-F238E27FC236}">
                <a16:creationId xmlns:a16="http://schemas.microsoft.com/office/drawing/2014/main" id="{A011C1A7-B07C-04D5-9C75-78547138276A}"/>
              </a:ext>
            </a:extLst>
          </p:cNvPr>
          <p:cNvSpPr txBox="1"/>
          <p:nvPr/>
        </p:nvSpPr>
        <p:spPr>
          <a:xfrm>
            <a:off x="6655324" y="6031577"/>
            <a:ext cx="4885477" cy="646331"/>
          </a:xfrm>
          <a:prstGeom prst="rect">
            <a:avLst/>
          </a:prstGeom>
          <a:noFill/>
        </p:spPr>
        <p:txBody>
          <a:bodyPr wrap="square">
            <a:spAutoFit/>
          </a:bodyPr>
          <a:lstStyle/>
          <a:p>
            <a:r>
              <a:rPr lang="fr-BE" b="1" dirty="0">
                <a:solidFill>
                  <a:srgbClr val="FF0000"/>
                </a:solidFill>
                <a:latin typeface="opensans"/>
              </a:rPr>
              <a:t>Ce BIP sera tenu en compte comme crédit supplémentaire gratuit avec pondération à Zéro</a:t>
            </a:r>
            <a:r>
              <a:rPr lang="fr-BE" dirty="0">
                <a:solidFill>
                  <a:srgbClr val="040404"/>
                </a:solidFill>
                <a:latin typeface="opensans"/>
              </a:rPr>
              <a:t>.</a:t>
            </a:r>
            <a:endParaRPr lang="fr-BE" dirty="0"/>
          </a:p>
        </p:txBody>
      </p:sp>
      <p:sp>
        <p:nvSpPr>
          <p:cNvPr id="20" name="TextBox 19">
            <a:extLst>
              <a:ext uri="{FF2B5EF4-FFF2-40B4-BE49-F238E27FC236}">
                <a16:creationId xmlns:a16="http://schemas.microsoft.com/office/drawing/2014/main" id="{BF5F3FA5-E929-7A42-6AF0-8E5CB56DBA29}"/>
              </a:ext>
            </a:extLst>
          </p:cNvPr>
          <p:cNvSpPr txBox="1"/>
          <p:nvPr/>
        </p:nvSpPr>
        <p:spPr>
          <a:xfrm>
            <a:off x="1258187" y="6073457"/>
            <a:ext cx="3738556" cy="646331"/>
          </a:xfrm>
          <a:prstGeom prst="rect">
            <a:avLst/>
          </a:prstGeom>
          <a:noFill/>
        </p:spPr>
        <p:txBody>
          <a:bodyPr wrap="square">
            <a:spAutoFit/>
          </a:bodyPr>
          <a:lstStyle/>
          <a:p>
            <a:r>
              <a:rPr lang="fr-BE" b="1" dirty="0">
                <a:solidFill>
                  <a:srgbClr val="FF0000"/>
                </a:solidFill>
                <a:latin typeface="opensans"/>
              </a:rPr>
              <a:t>Ce BIP sera valorisé dans le PAE « à la place » d’une AA</a:t>
            </a:r>
            <a:endParaRPr lang="fr-BE" dirty="0"/>
          </a:p>
        </p:txBody>
      </p:sp>
    </p:spTree>
    <p:extLst>
      <p:ext uri="{BB962C8B-B14F-4D97-AF65-F5344CB8AC3E}">
        <p14:creationId xmlns:p14="http://schemas.microsoft.com/office/powerpoint/2010/main" val="34752824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F21F18F-05D3-9759-0463-27BFB175AABB}"/>
              </a:ext>
            </a:extLst>
          </p:cNvPr>
          <p:cNvPicPr>
            <a:picLocks noChangeAspect="1"/>
          </p:cNvPicPr>
          <p:nvPr/>
        </p:nvPicPr>
        <p:blipFill>
          <a:blip r:embed="rId2"/>
          <a:stretch>
            <a:fillRect/>
          </a:stretch>
        </p:blipFill>
        <p:spPr>
          <a:xfrm>
            <a:off x="139147" y="3325705"/>
            <a:ext cx="12192000" cy="3246545"/>
          </a:xfrm>
          <a:prstGeom prst="rect">
            <a:avLst/>
          </a:prstGeom>
        </p:spPr>
      </p:pic>
      <p:sp>
        <p:nvSpPr>
          <p:cNvPr id="5" name="TextBox 4">
            <a:extLst>
              <a:ext uri="{FF2B5EF4-FFF2-40B4-BE49-F238E27FC236}">
                <a16:creationId xmlns:a16="http://schemas.microsoft.com/office/drawing/2014/main" id="{CA64259B-4B06-3FE9-FC9D-A6870387AE55}"/>
              </a:ext>
            </a:extLst>
          </p:cNvPr>
          <p:cNvSpPr txBox="1"/>
          <p:nvPr/>
        </p:nvSpPr>
        <p:spPr>
          <a:xfrm>
            <a:off x="767383" y="1766863"/>
            <a:ext cx="10657234" cy="1452064"/>
          </a:xfrm>
          <a:prstGeom prst="rect">
            <a:avLst/>
          </a:prstGeom>
          <a:noFill/>
        </p:spPr>
        <p:txBody>
          <a:bodyPr wrap="square">
            <a:spAutoFit/>
          </a:bodyPr>
          <a:lstStyle/>
          <a:p>
            <a:pPr marL="800100" lvl="1" indent="-342900">
              <a:lnSpc>
                <a:spcPct val="80000"/>
              </a:lnSpc>
              <a:buFont typeface="Arial" panose="020B0604020202020204" pitchFamily="34" charset="0"/>
              <a:buChar char="•"/>
            </a:pPr>
            <a:r>
              <a:rPr lang="fr-BE" sz="2000" dirty="0"/>
              <a:t>Bourse ARES possible (Coopération au développement) Contact ULB : </a:t>
            </a:r>
            <a:r>
              <a:rPr lang="fr-BE" u="sng" dirty="0">
                <a:highlight>
                  <a:srgbClr val="FFFF00"/>
                </a:highlight>
              </a:rPr>
              <a:t>eva.vandermarliere@ulb.be </a:t>
            </a:r>
          </a:p>
          <a:p>
            <a:pPr lvl="1">
              <a:lnSpc>
                <a:spcPct val="80000"/>
              </a:lnSpc>
            </a:pPr>
            <a:endParaRPr lang="fr-BE" u="sng" dirty="0">
              <a:highlight>
                <a:srgbClr val="FFFF00"/>
              </a:highlight>
            </a:endParaRPr>
          </a:p>
          <a:p>
            <a:pPr lvl="1">
              <a:lnSpc>
                <a:spcPct val="80000"/>
              </a:lnSpc>
            </a:pPr>
            <a:r>
              <a:rPr lang="fr-BE" dirty="0">
                <a:solidFill>
                  <a:srgbClr val="FF0000"/>
                </a:solidFill>
              </a:rPr>
              <a:t>L’appel pour l’octroi de la bourse est publié en septembre/octobre – soyez attentifs à la publication de l’avis</a:t>
            </a:r>
          </a:p>
          <a:p>
            <a:pPr marL="800100" lvl="1" indent="-342900">
              <a:lnSpc>
                <a:spcPct val="80000"/>
              </a:lnSpc>
              <a:buFont typeface="Arial" panose="020B0604020202020204" pitchFamily="34" charset="0"/>
              <a:buChar char="•"/>
            </a:pPr>
            <a:endParaRPr lang="fr-BE" dirty="0">
              <a:solidFill>
                <a:srgbClr val="FF0000"/>
              </a:solidFill>
            </a:endParaRPr>
          </a:p>
          <a:p>
            <a:pPr lvl="1">
              <a:lnSpc>
                <a:spcPct val="80000"/>
              </a:lnSpc>
            </a:pPr>
            <a:r>
              <a:rPr lang="fr-BE" dirty="0">
                <a:solidFill>
                  <a:srgbClr val="FF0000"/>
                </a:solidFill>
              </a:rPr>
              <a:t>	</a:t>
            </a:r>
            <a:r>
              <a:rPr lang="fr-BE" dirty="0"/>
              <a:t>https://www.ares-ac.be/fr/cooperation-au-developpement/bourses/bourses-de-voyage</a:t>
            </a:r>
            <a:endParaRPr lang="fr-BE" sz="2000" dirty="0"/>
          </a:p>
        </p:txBody>
      </p:sp>
      <p:sp>
        <p:nvSpPr>
          <p:cNvPr id="6" name="Rectangle 5">
            <a:extLst>
              <a:ext uri="{FF2B5EF4-FFF2-40B4-BE49-F238E27FC236}">
                <a16:creationId xmlns:a16="http://schemas.microsoft.com/office/drawing/2014/main" id="{BD550D77-EF97-C98C-CD24-82D90D664A70}"/>
              </a:ext>
            </a:extLst>
          </p:cNvPr>
          <p:cNvSpPr/>
          <p:nvPr/>
        </p:nvSpPr>
        <p:spPr>
          <a:xfrm>
            <a:off x="0" y="285750"/>
            <a:ext cx="12192000" cy="1026970"/>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En plus, et au </a:t>
            </a:r>
            <a:r>
              <a:rPr lang="en-US" sz="2800" b="1" i="1" dirty="0" err="1">
                <a:latin typeface="Comic Sans MS" panose="030F0702030302020204" pitchFamily="66" charset="0"/>
              </a:rPr>
              <a:t>cas</a:t>
            </a:r>
            <a:r>
              <a:rPr lang="en-US" sz="2800" b="1" i="1" dirty="0">
                <a:latin typeface="Comic Sans MS" panose="030F0702030302020204" pitchFamily="66" charset="0"/>
              </a:rPr>
              <a:t> </a:t>
            </a:r>
            <a:r>
              <a:rPr lang="en-US" sz="2800" b="1" i="1" dirty="0" err="1">
                <a:latin typeface="Comic Sans MS" panose="030F0702030302020204" pitchFamily="66" charset="0"/>
              </a:rPr>
              <a:t>où</a:t>
            </a:r>
            <a:r>
              <a:rPr lang="en-US" sz="2800" b="1" i="1" dirty="0">
                <a:latin typeface="Comic Sans MS" panose="030F0702030302020204" pitchFamily="66" charset="0"/>
              </a:rPr>
              <a:t>, </a:t>
            </a:r>
            <a:r>
              <a:rPr lang="en-US" sz="2800" b="1" i="1" dirty="0" err="1">
                <a:latin typeface="Comic Sans MS" panose="030F0702030302020204" pitchFamily="66" charset="0"/>
              </a:rPr>
              <a:t>vous</a:t>
            </a:r>
            <a:r>
              <a:rPr lang="en-US" sz="2800" b="1" i="1" dirty="0">
                <a:latin typeface="Comic Sans MS" panose="030F0702030302020204" pitchFamily="66" charset="0"/>
              </a:rPr>
              <a:t> </a:t>
            </a:r>
            <a:r>
              <a:rPr lang="en-US" sz="2800" b="1" i="1" dirty="0" err="1">
                <a:latin typeface="Comic Sans MS" panose="030F0702030302020204" pitchFamily="66" charset="0"/>
              </a:rPr>
              <a:t>prévoyez</a:t>
            </a:r>
            <a:r>
              <a:rPr lang="en-US" sz="2800" b="1" i="1" dirty="0">
                <a:latin typeface="Comic Sans MS" panose="030F0702030302020204" pitchFamily="66" charset="0"/>
              </a:rPr>
              <a:t> </a:t>
            </a:r>
            <a:r>
              <a:rPr lang="en-US" sz="2800" b="1" i="1" dirty="0" err="1">
                <a:latin typeface="Comic Sans MS" panose="030F0702030302020204" pitchFamily="66" charset="0"/>
              </a:rPr>
              <a:t>une</a:t>
            </a:r>
            <a:r>
              <a:rPr lang="en-US" sz="2800" b="1" i="1" dirty="0">
                <a:latin typeface="Comic Sans MS" panose="030F0702030302020204" pitchFamily="66" charset="0"/>
              </a:rPr>
              <a:t> </a:t>
            </a:r>
            <a:r>
              <a:rPr lang="en-US" sz="2800" b="1" i="1" dirty="0" err="1">
                <a:latin typeface="Comic Sans MS" panose="030F0702030302020204" pitchFamily="66" charset="0"/>
              </a:rPr>
              <a:t>mobilité</a:t>
            </a:r>
            <a:r>
              <a:rPr lang="en-US" sz="2800" b="1" i="1" dirty="0">
                <a:latin typeface="Comic Sans MS" panose="030F0702030302020204" pitchFamily="66" charset="0"/>
              </a:rPr>
              <a:t> dans un des pays de la </a:t>
            </a:r>
            <a:r>
              <a:rPr lang="en-US" sz="2800" b="1" i="1" dirty="0" err="1">
                <a:latin typeface="Comic Sans MS" panose="030F0702030302020204" pitchFamily="66" charset="0"/>
              </a:rPr>
              <a:t>liste</a:t>
            </a:r>
            <a:r>
              <a:rPr lang="en-US" sz="2800" b="1" i="1" dirty="0">
                <a:latin typeface="Comic Sans MS" panose="030F0702030302020204" pitchFamily="66" charset="0"/>
              </a:rPr>
              <a:t> de </a:t>
            </a:r>
            <a:r>
              <a:rPr lang="en-US" sz="2800" b="1" i="1" dirty="0" err="1">
                <a:latin typeface="Comic Sans MS" panose="030F0702030302020204" pitchFamily="66" charset="0"/>
              </a:rPr>
              <a:t>l’ARES</a:t>
            </a:r>
            <a:r>
              <a:rPr lang="en-US" sz="2800" b="1" i="1" dirty="0">
                <a:latin typeface="Comic Sans MS" panose="030F0702030302020204" pitchFamily="66" charset="0"/>
              </a:rPr>
              <a:t> (cooperation au </a:t>
            </a:r>
            <a:r>
              <a:rPr lang="en-US" sz="2800" b="1" i="1" dirty="0" err="1">
                <a:latin typeface="Comic Sans MS" panose="030F0702030302020204" pitchFamily="66" charset="0"/>
              </a:rPr>
              <a:t>développement</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21681554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5543118-8714-44FB-9F92-743D862A7164}"/>
              </a:ext>
            </a:extLst>
          </p:cNvPr>
          <p:cNvSpPr txBox="1"/>
          <p:nvPr/>
        </p:nvSpPr>
        <p:spPr>
          <a:xfrm>
            <a:off x="5101722" y="2661220"/>
            <a:ext cx="1656992" cy="707886"/>
          </a:xfrm>
          <a:prstGeom prst="rect">
            <a:avLst/>
          </a:prstGeom>
          <a:noFill/>
        </p:spPr>
        <p:txBody>
          <a:bodyPr wrap="none" rtlCol="0">
            <a:spAutoFit/>
          </a:bodyPr>
          <a:lstStyle/>
          <a:p>
            <a:r>
              <a:rPr lang="fr-BE" sz="4000" b="1" dirty="0"/>
              <a:t>Merci, </a:t>
            </a:r>
          </a:p>
        </p:txBody>
      </p:sp>
      <p:sp>
        <p:nvSpPr>
          <p:cNvPr id="3" name="Rectangle 2"/>
          <p:cNvSpPr/>
          <p:nvPr/>
        </p:nvSpPr>
        <p:spPr>
          <a:xfrm>
            <a:off x="949234" y="4961598"/>
            <a:ext cx="8351519" cy="923330"/>
          </a:xfrm>
          <a:prstGeom prst="rect">
            <a:avLst/>
          </a:prstGeom>
        </p:spPr>
        <p:txBody>
          <a:bodyPr wrap="square">
            <a:spAutoFit/>
          </a:bodyPr>
          <a:lstStyle/>
          <a:p>
            <a:r>
              <a:rPr lang="fr-BE" dirty="0"/>
              <a:t>Cette présentation se trouvera sur le site FSM/Etudes/mobilité internationale : </a:t>
            </a:r>
            <a:r>
              <a:rPr lang="fr-BE" dirty="0">
                <a:hlinkClick r:id="rId2"/>
              </a:rPr>
              <a:t>https://fsm.ulb.be/fr/etudes/mobilite-internationale-erasmus</a:t>
            </a:r>
            <a:endParaRPr lang="fr-BE" dirty="0"/>
          </a:p>
          <a:p>
            <a:endParaRPr lang="fr-BE" dirty="0"/>
          </a:p>
        </p:txBody>
      </p:sp>
    </p:spTree>
    <p:extLst>
      <p:ext uri="{BB962C8B-B14F-4D97-AF65-F5344CB8AC3E}">
        <p14:creationId xmlns:p14="http://schemas.microsoft.com/office/powerpoint/2010/main" val="3567659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générales</a:t>
            </a:r>
            <a:r>
              <a:rPr lang="en-US" sz="2800" b="1" i="1" dirty="0">
                <a:latin typeface="Comic Sans MS" panose="030F0702030302020204" pitchFamily="66" charset="0"/>
              </a:rPr>
              <a:t> – Site www.ulb.be</a:t>
            </a:r>
            <a:endParaRPr lang="fr-FR" sz="2800" b="1" i="1" dirty="0">
              <a:latin typeface="Comic Sans MS" panose="030F0702030302020204" pitchFamily="66" charset="0"/>
            </a:endParaRPr>
          </a:p>
        </p:txBody>
      </p:sp>
      <p:sp>
        <p:nvSpPr>
          <p:cNvPr id="3" name="Rectangle 2"/>
          <p:cNvSpPr/>
          <p:nvPr/>
        </p:nvSpPr>
        <p:spPr>
          <a:xfrm>
            <a:off x="370247" y="1166927"/>
            <a:ext cx="4570706" cy="461665"/>
          </a:xfrm>
          <a:prstGeom prst="rect">
            <a:avLst/>
          </a:prstGeom>
        </p:spPr>
        <p:txBody>
          <a:bodyPr wrap="square">
            <a:spAutoFit/>
          </a:bodyPr>
          <a:lstStyle/>
          <a:p>
            <a:r>
              <a:rPr lang="fr-FR" sz="2400" b="1" dirty="0">
                <a:solidFill>
                  <a:srgbClr val="C00000"/>
                </a:solidFill>
              </a:rPr>
              <a:t>Site ULB : </a:t>
            </a:r>
            <a:r>
              <a:rPr lang="fr-BE" dirty="0">
                <a:hlinkClick r:id="rId3"/>
              </a:rPr>
              <a:t>Partir ou venir en échange - ULB</a:t>
            </a:r>
            <a:endParaRPr lang="fr-FR" dirty="0"/>
          </a:p>
        </p:txBody>
      </p:sp>
      <p:pic>
        <p:nvPicPr>
          <p:cNvPr id="8" name="Image 7"/>
          <p:cNvPicPr>
            <a:picLocks noChangeAspect="1"/>
          </p:cNvPicPr>
          <p:nvPr/>
        </p:nvPicPr>
        <p:blipFill>
          <a:blip r:embed="rId4"/>
          <a:stretch>
            <a:fillRect/>
          </a:stretch>
        </p:blipFill>
        <p:spPr>
          <a:xfrm>
            <a:off x="91605" y="1808355"/>
            <a:ext cx="2563995" cy="2555362"/>
          </a:xfrm>
          <a:prstGeom prst="rect">
            <a:avLst/>
          </a:prstGeom>
        </p:spPr>
      </p:pic>
      <p:pic>
        <p:nvPicPr>
          <p:cNvPr id="5" name="Image 4">
            <a:extLst>
              <a:ext uri="{FF2B5EF4-FFF2-40B4-BE49-F238E27FC236}">
                <a16:creationId xmlns:a16="http://schemas.microsoft.com/office/drawing/2014/main" id="{3F8E7031-32B2-0C69-41F1-A8AD5606CDC0}"/>
              </a:ext>
            </a:extLst>
          </p:cNvPr>
          <p:cNvPicPr>
            <a:picLocks noChangeAspect="1"/>
          </p:cNvPicPr>
          <p:nvPr/>
        </p:nvPicPr>
        <p:blipFill>
          <a:blip r:embed="rId5"/>
          <a:stretch>
            <a:fillRect/>
          </a:stretch>
        </p:blipFill>
        <p:spPr>
          <a:xfrm>
            <a:off x="2655600" y="1724877"/>
            <a:ext cx="9486225" cy="4698784"/>
          </a:xfrm>
          <a:prstGeom prst="rect">
            <a:avLst/>
          </a:prstGeom>
        </p:spPr>
      </p:pic>
    </p:spTree>
    <p:extLst>
      <p:ext uri="{BB962C8B-B14F-4D97-AF65-F5344CB8AC3E}">
        <p14:creationId xmlns:p14="http://schemas.microsoft.com/office/powerpoint/2010/main" val="1382687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389F-32AD-ADEC-C9B8-55B2BDB8D10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C0FF2305-F377-FA38-03DF-7F4CC2748DF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Voyages durables</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803FA506-184C-2BBD-FE2D-B1027C7508A6}"/>
              </a:ext>
            </a:extLst>
          </p:cNvPr>
          <p:cNvSpPr/>
          <p:nvPr/>
        </p:nvSpPr>
        <p:spPr>
          <a:xfrm>
            <a:off x="140047" y="1202569"/>
            <a:ext cx="7982643" cy="738664"/>
          </a:xfrm>
          <a:prstGeom prst="rect">
            <a:avLst/>
          </a:prstGeom>
        </p:spPr>
        <p:txBody>
          <a:bodyPr wrap="square">
            <a:spAutoFit/>
          </a:bodyPr>
          <a:lstStyle/>
          <a:p>
            <a:r>
              <a:rPr lang="fr-FR" sz="2400" b="1" dirty="0">
                <a:solidFill>
                  <a:srgbClr val="C00000"/>
                </a:solidFill>
              </a:rPr>
              <a:t>Site ULB : </a:t>
            </a:r>
            <a:r>
              <a:rPr lang="en-US" sz="1800" dirty="0">
                <a:solidFill>
                  <a:srgbClr val="000000"/>
                </a:solidFill>
                <a:latin typeface="Open Sans"/>
                <a:ea typeface="Open Sans"/>
                <a:cs typeface="Open Sans"/>
                <a:sym typeface="Open Sans"/>
                <a:hlinkClick r:id="rId3"/>
              </a:rPr>
              <a:t>https://www.ulb.be/fr/partir-en-echange/erasmus-goes-green</a:t>
            </a:r>
            <a:r>
              <a:rPr lang="en-US" sz="1800" dirty="0">
                <a:solidFill>
                  <a:srgbClr val="000000"/>
                </a:solidFill>
                <a:latin typeface="Open Sans"/>
                <a:ea typeface="Open Sans"/>
                <a:cs typeface="Open Sans"/>
                <a:sym typeface="Open Sans"/>
              </a:rPr>
              <a:t> </a:t>
            </a:r>
          </a:p>
          <a:p>
            <a:endParaRPr lang="fr-FR" dirty="0"/>
          </a:p>
        </p:txBody>
      </p:sp>
      <p:pic>
        <p:nvPicPr>
          <p:cNvPr id="9" name="Image 8">
            <a:extLst>
              <a:ext uri="{FF2B5EF4-FFF2-40B4-BE49-F238E27FC236}">
                <a16:creationId xmlns:a16="http://schemas.microsoft.com/office/drawing/2014/main" id="{B2BE728D-A372-83C5-09FA-92C6D55C7854}"/>
              </a:ext>
            </a:extLst>
          </p:cNvPr>
          <p:cNvPicPr>
            <a:picLocks noChangeAspect="1"/>
          </p:cNvPicPr>
          <p:nvPr/>
        </p:nvPicPr>
        <p:blipFill>
          <a:blip r:embed="rId4"/>
          <a:stretch>
            <a:fillRect/>
          </a:stretch>
        </p:blipFill>
        <p:spPr>
          <a:xfrm>
            <a:off x="140047" y="1883550"/>
            <a:ext cx="2905125" cy="542925"/>
          </a:xfrm>
          <a:prstGeom prst="rect">
            <a:avLst/>
          </a:prstGeom>
        </p:spPr>
      </p:pic>
      <p:pic>
        <p:nvPicPr>
          <p:cNvPr id="11" name="Image 10">
            <a:extLst>
              <a:ext uri="{FF2B5EF4-FFF2-40B4-BE49-F238E27FC236}">
                <a16:creationId xmlns:a16="http://schemas.microsoft.com/office/drawing/2014/main" id="{AD3C8B40-6F93-521E-3462-39CE0B93957D}"/>
              </a:ext>
            </a:extLst>
          </p:cNvPr>
          <p:cNvPicPr>
            <a:picLocks noChangeAspect="1"/>
          </p:cNvPicPr>
          <p:nvPr/>
        </p:nvPicPr>
        <p:blipFill>
          <a:blip r:embed="rId5"/>
          <a:stretch>
            <a:fillRect/>
          </a:stretch>
        </p:blipFill>
        <p:spPr>
          <a:xfrm>
            <a:off x="1357312" y="2495055"/>
            <a:ext cx="8334375" cy="3676650"/>
          </a:xfrm>
          <a:prstGeom prst="rect">
            <a:avLst/>
          </a:prstGeom>
        </p:spPr>
      </p:pic>
      <p:pic>
        <p:nvPicPr>
          <p:cNvPr id="13" name="Image 12">
            <a:extLst>
              <a:ext uri="{FF2B5EF4-FFF2-40B4-BE49-F238E27FC236}">
                <a16:creationId xmlns:a16="http://schemas.microsoft.com/office/drawing/2014/main" id="{5BD7AFA2-B831-8C4B-2FDC-F25577A8140F}"/>
              </a:ext>
            </a:extLst>
          </p:cNvPr>
          <p:cNvPicPr>
            <a:picLocks noChangeAspect="1"/>
          </p:cNvPicPr>
          <p:nvPr/>
        </p:nvPicPr>
        <p:blipFill>
          <a:blip r:embed="rId6"/>
          <a:stretch>
            <a:fillRect/>
          </a:stretch>
        </p:blipFill>
        <p:spPr>
          <a:xfrm>
            <a:off x="8566335" y="1455992"/>
            <a:ext cx="3255418" cy="970483"/>
          </a:xfrm>
          <a:prstGeom prst="rect">
            <a:avLst/>
          </a:prstGeom>
        </p:spPr>
      </p:pic>
    </p:spTree>
    <p:extLst>
      <p:ext uri="{BB962C8B-B14F-4D97-AF65-F5344CB8AC3E}">
        <p14:creationId xmlns:p14="http://schemas.microsoft.com/office/powerpoint/2010/main" val="2999768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5F6C44-8658-19A3-2067-8393BFDA1074}"/>
              </a:ext>
            </a:extLst>
          </p:cNvPr>
          <p:cNvSpPr/>
          <p:nvPr/>
        </p:nvSpPr>
        <p:spPr>
          <a:xfrm>
            <a:off x="0" y="131866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 </a:t>
            </a:r>
            <a:r>
              <a:rPr lang="en-US" sz="2800" b="1" i="1" dirty="0" err="1">
                <a:latin typeface="Comic Sans MS" panose="030F0702030302020204" pitchFamily="66" charset="0"/>
              </a:rPr>
              <a:t>volontaire</a:t>
            </a:r>
            <a:r>
              <a:rPr lang="en-US" sz="2800" b="1" i="1" dirty="0">
                <a:latin typeface="Comic Sans MS" panose="030F0702030302020204" pitchFamily="66" charset="0"/>
              </a:rPr>
              <a:t>)</a:t>
            </a:r>
            <a:endParaRPr lang="fr-FR" sz="2800" b="1" i="1" dirty="0">
              <a:latin typeface="Comic Sans MS" panose="030F0702030302020204" pitchFamily="66" charset="0"/>
            </a:endParaRPr>
          </a:p>
        </p:txBody>
      </p:sp>
      <p:sp>
        <p:nvSpPr>
          <p:cNvPr id="3" name="Rectangle 2">
            <a:extLst>
              <a:ext uri="{FF2B5EF4-FFF2-40B4-BE49-F238E27FC236}">
                <a16:creationId xmlns:a16="http://schemas.microsoft.com/office/drawing/2014/main" id="{90D692F4-3AFF-90FA-B952-DE0F59C58EA2}"/>
              </a:ext>
            </a:extLst>
          </p:cNvPr>
          <p:cNvSpPr/>
          <p:nvPr/>
        </p:nvSpPr>
        <p:spPr>
          <a:xfrm>
            <a:off x="0" y="2657862"/>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r>
              <a:rPr lang="en-US" sz="2800" b="1" i="1" dirty="0">
                <a:latin typeface="Comic Sans MS" panose="030F0702030302020204" pitchFamily="66" charset="0"/>
              </a:rPr>
              <a:t> (</a:t>
            </a:r>
            <a:r>
              <a:rPr lang="en-US" sz="2800" b="1" i="1" dirty="0" err="1">
                <a:latin typeface="Comic Sans MS" panose="030F0702030302020204" pitchFamily="66" charset="0"/>
              </a:rPr>
              <a:t>l’étudiant</a:t>
            </a:r>
            <a:r>
              <a:rPr lang="en-US" sz="2800" b="1" i="1" dirty="0">
                <a:latin typeface="Comic Sans MS" panose="030F0702030302020204" pitchFamily="66" charset="0"/>
              </a:rPr>
              <a:t> </a:t>
            </a:r>
            <a:r>
              <a:rPr lang="en-US" sz="2800" b="1" i="1" dirty="0" err="1">
                <a:latin typeface="Comic Sans MS" panose="030F0702030302020204" pitchFamily="66" charset="0"/>
              </a:rPr>
              <a:t>prépare</a:t>
            </a:r>
            <a:r>
              <a:rPr lang="en-US" sz="2800" b="1" i="1" dirty="0">
                <a:latin typeface="Comic Sans MS" panose="030F0702030302020204" pitchFamily="66" charset="0"/>
              </a:rPr>
              <a:t> son stage)</a:t>
            </a:r>
            <a:endParaRPr lang="fr-FR" sz="2800" b="1" i="1" dirty="0">
              <a:latin typeface="Comic Sans MS" panose="030F0702030302020204" pitchFamily="66" charset="0"/>
            </a:endParaRPr>
          </a:p>
        </p:txBody>
      </p:sp>
      <p:sp>
        <p:nvSpPr>
          <p:cNvPr id="4" name="Rectangle 3">
            <a:extLst>
              <a:ext uri="{FF2B5EF4-FFF2-40B4-BE49-F238E27FC236}">
                <a16:creationId xmlns:a16="http://schemas.microsoft.com/office/drawing/2014/main" id="{96085E7C-41E5-24F8-0651-884261C4DA3D}"/>
              </a:ext>
            </a:extLst>
          </p:cNvPr>
          <p:cNvSpPr/>
          <p:nvPr/>
        </p:nvSpPr>
        <p:spPr>
          <a:xfrm>
            <a:off x="0" y="3887028"/>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Mobilité </a:t>
            </a:r>
            <a:r>
              <a:rPr lang="en-US" sz="2800" b="1" i="1" dirty="0" err="1">
                <a:latin typeface="Comic Sans MS" panose="030F0702030302020204" pitchFamily="66" charset="0"/>
              </a:rPr>
              <a:t>proposée</a:t>
            </a:r>
            <a:r>
              <a:rPr lang="en-US" sz="2800" b="1" i="1" dirty="0">
                <a:latin typeface="Comic Sans MS" panose="030F0702030302020204" pitchFamily="66" charset="0"/>
              </a:rPr>
              <a:t> (</a:t>
            </a:r>
            <a:r>
              <a:rPr lang="en-US" sz="2800" b="1" i="1" dirty="0" err="1">
                <a:latin typeface="Comic Sans MS" panose="030F0702030302020204" pitchFamily="66" charset="0"/>
              </a:rPr>
              <a:t>gérée</a:t>
            </a:r>
            <a:r>
              <a:rPr lang="en-US" sz="2800" b="1" i="1" dirty="0">
                <a:latin typeface="Comic Sans MS" panose="030F0702030302020204" pitchFamily="66" charset="0"/>
              </a:rPr>
              <a:t> par la FSM et </a:t>
            </a:r>
            <a:r>
              <a:rPr lang="en-US" sz="2800" b="1" i="1" dirty="0" err="1">
                <a:latin typeface="Comic Sans MS" panose="030F0702030302020204" pitchFamily="66" charset="0"/>
              </a:rPr>
              <a:t>reconnue</a:t>
            </a:r>
            <a:r>
              <a:rPr lang="en-US" sz="2800" b="1" i="1" dirty="0">
                <a:latin typeface="Comic Sans MS" panose="030F0702030302020204" pitchFamily="66" charset="0"/>
              </a:rPr>
              <a:t> dans le PAE)</a:t>
            </a:r>
            <a:endParaRPr lang="fr-FR" sz="2800" b="1" i="1" dirty="0">
              <a:latin typeface="Comic Sans MS" panose="030F0702030302020204" pitchFamily="66" charset="0"/>
            </a:endParaRPr>
          </a:p>
        </p:txBody>
      </p:sp>
      <p:sp>
        <p:nvSpPr>
          <p:cNvPr id="5" name="Rectangle 4">
            <a:extLst>
              <a:ext uri="{FF2B5EF4-FFF2-40B4-BE49-F238E27FC236}">
                <a16:creationId xmlns:a16="http://schemas.microsoft.com/office/drawing/2014/main" id="{301F96A7-E6D4-9AF2-AE4D-69E22BCCF2E3}"/>
              </a:ext>
            </a:extLst>
          </p:cNvPr>
          <p:cNvSpPr/>
          <p:nvPr/>
        </p:nvSpPr>
        <p:spPr>
          <a:xfrm>
            <a:off x="0" y="5116194"/>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BIP</a:t>
            </a:r>
            <a:endParaRPr lang="fr-FR" sz="2800" b="1" i="1" dirty="0">
              <a:latin typeface="Comic Sans MS" panose="030F0702030302020204" pitchFamily="66" charset="0"/>
            </a:endParaRPr>
          </a:p>
        </p:txBody>
      </p:sp>
      <p:sp>
        <p:nvSpPr>
          <p:cNvPr id="6" name="TextBox 5">
            <a:extLst>
              <a:ext uri="{FF2B5EF4-FFF2-40B4-BE49-F238E27FC236}">
                <a16:creationId xmlns:a16="http://schemas.microsoft.com/office/drawing/2014/main" id="{D79C08BA-EC74-94D7-87D2-B334753E730C}"/>
              </a:ext>
            </a:extLst>
          </p:cNvPr>
          <p:cNvSpPr txBox="1"/>
          <p:nvPr/>
        </p:nvSpPr>
        <p:spPr>
          <a:xfrm>
            <a:off x="337931" y="346385"/>
            <a:ext cx="5082289" cy="369332"/>
          </a:xfrm>
          <a:prstGeom prst="rect">
            <a:avLst/>
          </a:prstGeom>
          <a:noFill/>
        </p:spPr>
        <p:txBody>
          <a:bodyPr wrap="none" rtlCol="0">
            <a:spAutoFit/>
          </a:bodyPr>
          <a:lstStyle/>
          <a:p>
            <a:r>
              <a:rPr lang="fr-BE" b="1" i="1" dirty="0"/>
              <a:t>Types de mobilités avec possibilité de financement:</a:t>
            </a:r>
            <a:endParaRPr lang="en-GB" b="1" i="1" dirty="0"/>
          </a:p>
        </p:txBody>
      </p:sp>
    </p:spTree>
    <p:extLst>
      <p:ext uri="{BB962C8B-B14F-4D97-AF65-F5344CB8AC3E}">
        <p14:creationId xmlns:p14="http://schemas.microsoft.com/office/powerpoint/2010/main" val="2088187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ZoneTexte 13">
            <a:extLst>
              <a:ext uri="{FF2B5EF4-FFF2-40B4-BE49-F238E27FC236}">
                <a16:creationId xmlns:a16="http://schemas.microsoft.com/office/drawing/2014/main" id="{8AADB35E-D10E-4834-9A2C-24D9A5A768A1}"/>
              </a:ext>
            </a:extLst>
          </p:cNvPr>
          <p:cNvSpPr txBox="1"/>
          <p:nvPr/>
        </p:nvSpPr>
        <p:spPr>
          <a:xfrm>
            <a:off x="2933700" y="314326"/>
            <a:ext cx="7086600" cy="523875"/>
          </a:xfrm>
          <a:prstGeom prst="rect">
            <a:avLst/>
          </a:prstGeom>
          <a:noFill/>
        </p:spPr>
        <p:txBody>
          <a:bodyPr>
            <a:spAutoFit/>
          </a:bodyPr>
          <a:lstStyle/>
          <a:p>
            <a:pPr eaLnBrk="0" fontAlgn="base" hangingPunct="0">
              <a:spcBef>
                <a:spcPct val="0"/>
              </a:spcBef>
              <a:spcAft>
                <a:spcPct val="0"/>
              </a:spcAft>
              <a:defRPr/>
            </a:pPr>
            <a:r>
              <a:rPr lang="fr-BE" sz="2800" b="1" dirty="0" err="1">
                <a:solidFill>
                  <a:prstClr val="black"/>
                </a:solidFill>
                <a:effectLst>
                  <a:outerShdw blurRad="38100" dist="38100" dir="2700000" algn="tl">
                    <a:srgbClr val="000000">
                      <a:alpha val="43137"/>
                    </a:srgbClr>
                  </a:outerShdw>
                </a:effectLst>
                <a:latin typeface="MetaBold-Roman"/>
                <a:cs typeface="Arial" panose="020B0604020202020204" pitchFamily="34" charset="0"/>
              </a:rPr>
              <a:t>Staes</a:t>
            </a:r>
            <a:r>
              <a:rPr lang="fr-BE" sz="2800" b="1" dirty="0">
                <a:solidFill>
                  <a:prstClr val="black"/>
                </a:solidFill>
                <a:effectLst>
                  <a:outerShdw blurRad="38100" dist="38100" dir="2700000" algn="tl">
                    <a:srgbClr val="000000">
                      <a:alpha val="43137"/>
                    </a:srgbClr>
                  </a:outerShdw>
                </a:effectLst>
                <a:latin typeface="MetaBold-Roman"/>
                <a:cs typeface="Arial" panose="020B0604020202020204" pitchFamily="34" charset="0"/>
              </a:rPr>
              <a:t> Erasmus+</a:t>
            </a:r>
          </a:p>
        </p:txBody>
      </p:sp>
      <p:graphicFrame>
        <p:nvGraphicFramePr>
          <p:cNvPr id="13" name="Diagramme 12">
            <a:extLst>
              <a:ext uri="{FF2B5EF4-FFF2-40B4-BE49-F238E27FC236}">
                <a16:creationId xmlns:a16="http://schemas.microsoft.com/office/drawing/2014/main" id="{06D5F9E2-89CB-48FD-B41E-6DE4AF76B19F}"/>
              </a:ext>
            </a:extLst>
          </p:cNvPr>
          <p:cNvGraphicFramePr/>
          <p:nvPr/>
        </p:nvGraphicFramePr>
        <p:xfrm>
          <a:off x="2435782" y="1177290"/>
          <a:ext cx="8059690" cy="46977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a:extLst>
              <a:ext uri="{FF2B5EF4-FFF2-40B4-BE49-F238E27FC236}">
                <a16:creationId xmlns:a16="http://schemas.microsoft.com/office/drawing/2014/main" id="{B53BFBB5-2F3A-8186-430C-2A2131DB5BF9}"/>
              </a:ext>
            </a:extLst>
          </p:cNvPr>
          <p:cNvSpPr/>
          <p:nvPr/>
        </p:nvSpPr>
        <p:spPr>
          <a:xfrm>
            <a:off x="0" y="34463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a:t>
            </a:r>
            <a:endParaRPr lang="fr-FR" sz="2800" b="1" i="1" dirty="0">
              <a:latin typeface="Comic Sans MS" panose="030F0702030302020204" pitchFamily="66" charset="0"/>
            </a:endParaRPr>
          </a:p>
        </p:txBody>
      </p:sp>
    </p:spTree>
    <p:extLst>
      <p:ext uri="{BB962C8B-B14F-4D97-AF65-F5344CB8AC3E}">
        <p14:creationId xmlns:p14="http://schemas.microsoft.com/office/powerpoint/2010/main" val="406512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08A42D6-5C44-DF79-2D55-44DC96D8CCD9}"/>
              </a:ext>
            </a:extLst>
          </p:cNvPr>
          <p:cNvSpPr txBox="1"/>
          <p:nvPr/>
        </p:nvSpPr>
        <p:spPr>
          <a:xfrm>
            <a:off x="665920" y="919660"/>
            <a:ext cx="10684568" cy="5632311"/>
          </a:xfrm>
          <a:prstGeom prst="rect">
            <a:avLst/>
          </a:prstGeom>
          <a:noFill/>
        </p:spPr>
        <p:txBody>
          <a:bodyPr wrap="square">
            <a:spAutoFit/>
          </a:bodyPr>
          <a:lstStyle/>
          <a:p>
            <a:pPr marL="285750" indent="-285750" algn="just">
              <a:buFont typeface="Arial" panose="020B0604020202020204" pitchFamily="34" charset="0"/>
              <a:buChar char="•"/>
            </a:pPr>
            <a:r>
              <a:rPr lang="fr-BE" sz="2000" dirty="0"/>
              <a:t>L'étudiant est entièrement responsable de trouver et préparer son projet de stage de manière autonome.</a:t>
            </a:r>
          </a:p>
          <a:p>
            <a:pPr marL="285750" indent="-285750" algn="just">
              <a:buFont typeface="Arial" panose="020B0604020202020204" pitchFamily="34" charset="0"/>
              <a:buChar char="•"/>
            </a:pPr>
            <a:r>
              <a:rPr lang="fr-BE" sz="2000" dirty="0"/>
              <a:t>La gestion de ce type de financement se fait par le SME (Service Mobilité Étudiante) au niveau central, et non par la FSM. Par conséquent, il n'y a pas de critères de notes pour la sélection des candidats, contrairement aux mobilités d'études (voir plus bas).</a:t>
            </a:r>
          </a:p>
          <a:p>
            <a:pPr marL="285750" indent="-285750" algn="just">
              <a:buFont typeface="Arial" panose="020B0604020202020204" pitchFamily="34" charset="0"/>
              <a:buChar char="•"/>
            </a:pPr>
            <a:r>
              <a:rPr lang="fr-BE" sz="2000" dirty="0"/>
              <a:t>Un formulaire doit être téléchargé, complété et soumis au plus tard un mois avant le début du stage. Ce formulaire sert de convention de stage.</a:t>
            </a:r>
          </a:p>
          <a:p>
            <a:pPr marL="285750" indent="-285750" algn="just">
              <a:buFont typeface="Arial" panose="020B0604020202020204" pitchFamily="34" charset="0"/>
              <a:buChar char="•"/>
            </a:pPr>
            <a:r>
              <a:rPr lang="fr-BE" sz="2000" dirty="0"/>
              <a:t>Ce type de financement vise les stages de type volontaire dans toutes les sections (kiné, ostéo, éducation physique). Le stage ne fera pas partie du PAE. (Pour les kinés : si c’est un stage dans un centre réputé, rien ne vous empêche d’en parler au Prof. Van Cant pour voir s’il accepterait exceptionnellement de valider votre mobilité dans une des </a:t>
            </a:r>
            <a:r>
              <a:rPr lang="fr-BE" sz="2000" dirty="0" err="1"/>
              <a:t>UEs</a:t>
            </a:r>
            <a:r>
              <a:rPr lang="fr-BE" sz="2000" dirty="0"/>
              <a:t> de stage.)</a:t>
            </a:r>
          </a:p>
          <a:p>
            <a:pPr marL="285750" indent="-285750" algn="just">
              <a:buFont typeface="Arial" panose="020B0604020202020204" pitchFamily="34" charset="0"/>
              <a:buChar char="•"/>
            </a:pPr>
            <a:r>
              <a:rPr lang="fr-BE" sz="2000" dirty="0"/>
              <a:t>Un académique de la FSM doit superviser votre projet et donner son accord.</a:t>
            </a:r>
          </a:p>
          <a:p>
            <a:pPr marL="285750" indent="-285750" algn="just">
              <a:buFont typeface="Arial" panose="020B0604020202020204" pitchFamily="34" charset="0"/>
              <a:buChar char="•"/>
            </a:pPr>
            <a:r>
              <a:rPr lang="fr-BE" sz="2000" dirty="0"/>
              <a:t>La gestion de ce financement se fait par le SME.</a:t>
            </a:r>
          </a:p>
          <a:p>
            <a:pPr marL="285750" indent="-285750" algn="just">
              <a:buFont typeface="Arial" panose="020B0604020202020204" pitchFamily="34" charset="0"/>
              <a:buChar char="•"/>
            </a:pPr>
            <a:r>
              <a:rPr lang="fr-BE" sz="2000" dirty="0"/>
              <a:t>Le stage doit durer au moins 2 mois dans la même structure d’accueil.</a:t>
            </a:r>
          </a:p>
          <a:p>
            <a:pPr marL="285750" indent="-285750" algn="just">
              <a:buFont typeface="Arial" panose="020B0604020202020204" pitchFamily="34" charset="0"/>
              <a:buChar char="•"/>
            </a:pPr>
            <a:r>
              <a:rPr lang="fr-BE" sz="2000" dirty="0"/>
              <a:t>C’est dommage que ce type de financement ne soit pas davantage sollicité par les étudiants de la FSM, car la procédure est simple et la mobilité flexible. </a:t>
            </a:r>
          </a:p>
          <a:p>
            <a:pPr marL="285750" indent="-285750" algn="just">
              <a:buFont typeface="Arial" panose="020B0604020202020204" pitchFamily="34" charset="0"/>
              <a:buChar char="•"/>
            </a:pPr>
            <a:r>
              <a:rPr lang="fr-BE" sz="2000" dirty="0"/>
              <a:t>Le nombre de bourses est limité (difficile à prévoir). C’est le SME qui décide de comment </a:t>
            </a:r>
            <a:r>
              <a:rPr lang="fr-BE" sz="2000" dirty="0" err="1"/>
              <a:t>procèder</a:t>
            </a:r>
            <a:r>
              <a:rPr lang="fr-BE" sz="2000" dirty="0"/>
              <a:t> en fonction de fonds disponibles</a:t>
            </a:r>
            <a:endParaRPr lang="en-GB" sz="2000" dirty="0"/>
          </a:p>
        </p:txBody>
      </p:sp>
      <p:sp>
        <p:nvSpPr>
          <p:cNvPr id="3" name="Rectangle 2">
            <a:extLst>
              <a:ext uri="{FF2B5EF4-FFF2-40B4-BE49-F238E27FC236}">
                <a16:creationId xmlns:a16="http://schemas.microsoft.com/office/drawing/2014/main" id="{EC0542BF-E806-FB58-0A4A-C878288D88A2}"/>
              </a:ext>
            </a:extLst>
          </p:cNvPr>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 </a:t>
            </a:r>
            <a:r>
              <a:rPr lang="en-US" sz="2800" b="1" i="1" dirty="0" err="1">
                <a:latin typeface="Comic Sans MS" panose="030F0702030302020204" pitchFamily="66" charset="0"/>
              </a:rPr>
              <a:t>informations</a:t>
            </a:r>
            <a:r>
              <a:rPr lang="en-US" sz="2800" b="1" i="1" dirty="0">
                <a:latin typeface="Comic Sans MS" panose="030F0702030302020204" pitchFamily="66" charset="0"/>
              </a:rPr>
              <a:t> </a:t>
            </a:r>
            <a:r>
              <a:rPr lang="en-US" sz="2800" b="1" i="1" dirty="0" err="1">
                <a:latin typeface="Comic Sans MS" panose="030F0702030302020204" pitchFamily="66" charset="0"/>
              </a:rPr>
              <a:t>complémentaires</a:t>
            </a:r>
            <a:endParaRPr lang="fr-FR" sz="2800" b="1" i="1" dirty="0">
              <a:latin typeface="Comic Sans MS" panose="030F0702030302020204" pitchFamily="66" charset="0"/>
            </a:endParaRPr>
          </a:p>
        </p:txBody>
      </p:sp>
      <p:pic>
        <p:nvPicPr>
          <p:cNvPr id="4" name="Image 3">
            <a:extLst>
              <a:ext uri="{FF2B5EF4-FFF2-40B4-BE49-F238E27FC236}">
                <a16:creationId xmlns:a16="http://schemas.microsoft.com/office/drawing/2014/main" id="{A116FBCF-43A9-5B80-500B-CEB95D009EA4}"/>
              </a:ext>
            </a:extLst>
          </p:cNvPr>
          <p:cNvPicPr>
            <a:picLocks noChangeAspect="1"/>
          </p:cNvPicPr>
          <p:nvPr/>
        </p:nvPicPr>
        <p:blipFill>
          <a:blip r:embed="rId2"/>
          <a:stretch>
            <a:fillRect/>
          </a:stretch>
        </p:blipFill>
        <p:spPr>
          <a:xfrm>
            <a:off x="906585" y="6221108"/>
            <a:ext cx="8858256" cy="499915"/>
          </a:xfrm>
          <a:prstGeom prst="rect">
            <a:avLst/>
          </a:prstGeom>
        </p:spPr>
      </p:pic>
    </p:spTree>
    <p:extLst>
      <p:ext uri="{BB962C8B-B14F-4D97-AF65-F5344CB8AC3E}">
        <p14:creationId xmlns:p14="http://schemas.microsoft.com/office/powerpoint/2010/main" val="2940353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85750"/>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a:latin typeface="Comic Sans MS" panose="030F0702030302020204" pitchFamily="66" charset="0"/>
              </a:rPr>
              <a:t>Stages Erasmus+ </a:t>
            </a:r>
            <a:r>
              <a:rPr lang="en-US" sz="2800" b="1" i="1" dirty="0" err="1">
                <a:latin typeface="Comic Sans MS" panose="030F0702030302020204" pitchFamily="66" charset="0"/>
              </a:rPr>
              <a:t>Jeunes</a:t>
            </a:r>
            <a:r>
              <a:rPr lang="en-US" sz="2800" b="1" i="1" dirty="0">
                <a:latin typeface="Comic Sans MS" panose="030F0702030302020204" pitchFamily="66" charset="0"/>
              </a:rPr>
              <a:t> </a:t>
            </a:r>
            <a:r>
              <a:rPr lang="en-US" sz="2800" b="1" i="1" dirty="0" err="1">
                <a:latin typeface="Comic Sans MS" panose="030F0702030302020204" pitchFamily="66" charset="0"/>
              </a:rPr>
              <a:t>diplômés</a:t>
            </a:r>
            <a:endParaRPr lang="fr-FR" sz="2800" b="1" i="1" dirty="0">
              <a:latin typeface="Comic Sans MS" panose="030F0702030302020204" pitchFamily="66" charset="0"/>
            </a:endParaRPr>
          </a:p>
        </p:txBody>
      </p:sp>
      <p:sp>
        <p:nvSpPr>
          <p:cNvPr id="5" name="ZoneTexte 4"/>
          <p:cNvSpPr txBox="1"/>
          <p:nvPr/>
        </p:nvSpPr>
        <p:spPr>
          <a:xfrm>
            <a:off x="401891" y="6081139"/>
            <a:ext cx="6205160" cy="646331"/>
          </a:xfrm>
          <a:prstGeom prst="rect">
            <a:avLst/>
          </a:prstGeom>
          <a:noFill/>
        </p:spPr>
        <p:txBody>
          <a:bodyPr wrap="none" rtlCol="0">
            <a:spAutoFit/>
          </a:bodyPr>
          <a:lstStyle/>
          <a:p>
            <a:r>
              <a:rPr lang="fr-FR" dirty="0">
                <a:hlinkClick r:id="rId3"/>
              </a:rPr>
              <a:t>https://fsm.ulb.be/fr/intrafsm/stages-erasmus-jeunes-diplomes</a:t>
            </a:r>
            <a:r>
              <a:rPr lang="fr-FR" dirty="0"/>
              <a:t> </a:t>
            </a:r>
          </a:p>
          <a:p>
            <a:endParaRPr lang="fr-FR" dirty="0"/>
          </a:p>
        </p:txBody>
      </p:sp>
      <p:sp>
        <p:nvSpPr>
          <p:cNvPr id="6" name="Rectangle 5"/>
          <p:cNvSpPr/>
          <p:nvPr/>
        </p:nvSpPr>
        <p:spPr>
          <a:xfrm>
            <a:off x="187922" y="1099440"/>
            <a:ext cx="11499898" cy="1938992"/>
          </a:xfrm>
          <a:prstGeom prst="rect">
            <a:avLst/>
          </a:prstGeom>
        </p:spPr>
        <p:txBody>
          <a:bodyPr wrap="square">
            <a:spAutoFit/>
          </a:bodyPr>
          <a:lstStyle/>
          <a:p>
            <a:pPr algn="just"/>
            <a:r>
              <a:rPr lang="fr-BE" sz="2400" dirty="0"/>
              <a:t>Permet aux étudiants de l’ULB de bénéficier d’un financement Erasmus+ pour un stage réalisé dans la zone Erasmus lors de l’année suivant leur diplomation. </a:t>
            </a:r>
          </a:p>
          <a:p>
            <a:pPr marL="342900" indent="-342900" algn="just">
              <a:buFont typeface="Arial" panose="020B0604020202020204" pitchFamily="34" charset="0"/>
              <a:buChar char="•"/>
            </a:pPr>
            <a:r>
              <a:rPr lang="fr-BE" sz="2400" dirty="0"/>
              <a:t>Opportunité d’insertion professionnelle </a:t>
            </a:r>
          </a:p>
          <a:p>
            <a:pPr marL="342900" indent="-342900" algn="just">
              <a:buFont typeface="Arial" panose="020B0604020202020204" pitchFamily="34" charset="0"/>
              <a:buChar char="•"/>
            </a:pPr>
            <a:r>
              <a:rPr lang="fr-BE" sz="2400" dirty="0"/>
              <a:t>Opportunité de financement </a:t>
            </a:r>
            <a:r>
              <a:rPr lang="fr-BE" sz="2000" i="1" dirty="0"/>
              <a:t>(A titre indicatif – 520 euros par mois en 2020-21).</a:t>
            </a:r>
          </a:p>
          <a:p>
            <a:pPr marL="342900" indent="-342900" algn="just">
              <a:buFont typeface="Arial" panose="020B0604020202020204" pitchFamily="34" charset="0"/>
              <a:buChar char="•"/>
            </a:pPr>
            <a:r>
              <a:rPr lang="fr-BE" sz="2400" dirty="0"/>
              <a:t>Opportunité de mobilité pour les étudiants n’ayant pas pu partir pendant leur cursus.</a:t>
            </a:r>
          </a:p>
        </p:txBody>
      </p:sp>
      <p:sp>
        <p:nvSpPr>
          <p:cNvPr id="7" name="Rectangle 6"/>
          <p:cNvSpPr/>
          <p:nvPr/>
        </p:nvSpPr>
        <p:spPr>
          <a:xfrm>
            <a:off x="1245976" y="2941818"/>
            <a:ext cx="10544133" cy="3785652"/>
          </a:xfrm>
          <a:prstGeom prst="rect">
            <a:avLst/>
          </a:prstGeom>
        </p:spPr>
        <p:txBody>
          <a:bodyPr wrap="square">
            <a:spAutoFit/>
          </a:bodyPr>
          <a:lstStyle/>
          <a:p>
            <a:r>
              <a:rPr lang="fr-BE" sz="2000" dirty="0"/>
              <a:t>Conditions:</a:t>
            </a:r>
          </a:p>
          <a:p>
            <a:pPr marL="285750" indent="-285750">
              <a:buFont typeface="Arial" panose="020B0604020202020204" pitchFamily="34" charset="0"/>
              <a:buChar char="•"/>
            </a:pPr>
            <a:r>
              <a:rPr lang="fr-BE" sz="2000" dirty="0"/>
              <a:t>Durée du stage : 2 mois minimum, 12 mois maximum  </a:t>
            </a:r>
          </a:p>
          <a:p>
            <a:pPr marL="285750" indent="-285750">
              <a:buFont typeface="Arial" panose="020B0604020202020204" pitchFamily="34" charset="0"/>
              <a:buChar char="•"/>
            </a:pPr>
            <a:r>
              <a:rPr lang="fr-BE" sz="2000" dirty="0"/>
              <a:t>Ne pas avoir dépassé le quota « Erasmus » (12 mois par cycle)  </a:t>
            </a:r>
          </a:p>
          <a:p>
            <a:pPr marL="285750" indent="-285750">
              <a:buFont typeface="Arial" panose="020B0604020202020204" pitchFamily="34" charset="0"/>
              <a:buChar char="•"/>
            </a:pPr>
            <a:r>
              <a:rPr lang="fr-BE" sz="2000" dirty="0"/>
              <a:t>Candidater avant la diplomation  </a:t>
            </a:r>
          </a:p>
          <a:p>
            <a:pPr marL="285750" indent="-285750">
              <a:buFont typeface="Arial" panose="020B0604020202020204" pitchFamily="34" charset="0"/>
              <a:buChar char="•"/>
            </a:pPr>
            <a:r>
              <a:rPr lang="fr-BE" sz="2000" dirty="0"/>
              <a:t>Trouver un professeur pour encadrer le stage à l’ULB  </a:t>
            </a:r>
          </a:p>
          <a:p>
            <a:pPr marL="285750" indent="-285750">
              <a:buFont typeface="Arial" panose="020B0604020202020204" pitchFamily="34" charset="0"/>
              <a:buChar char="•"/>
            </a:pPr>
            <a:r>
              <a:rPr lang="fr-BE" sz="2000" dirty="0"/>
              <a:t>L’étudiant doit s’assurer lui-même (si son stage dépasse le 30/09 de l’année académique suivante)</a:t>
            </a:r>
          </a:p>
          <a:p>
            <a:pPr marL="285750" indent="-285750">
              <a:buFont typeface="Arial" panose="020B0604020202020204" pitchFamily="34" charset="0"/>
              <a:buChar char="•"/>
            </a:pPr>
            <a:r>
              <a:rPr lang="fr-BE" sz="2000" dirty="0"/>
              <a:t>C’est dommage que ce type de financement ne soit pas davantage sollicité par les étudiants de la FSM, car la procédure est simple et la mobilité flexible.</a:t>
            </a:r>
          </a:p>
          <a:p>
            <a:pPr marL="285750" indent="-285750">
              <a:buFont typeface="Arial" panose="020B0604020202020204" pitchFamily="34" charset="0"/>
              <a:buChar char="•"/>
            </a:pPr>
            <a:r>
              <a:rPr lang="fr-BE" sz="2000" dirty="0"/>
              <a:t>Le nombre de bourses est limité (difficile à prévoir). C’est le SME qui décide de comment </a:t>
            </a:r>
            <a:r>
              <a:rPr lang="fr-BE" sz="2000" dirty="0" err="1"/>
              <a:t>procèder</a:t>
            </a:r>
            <a:r>
              <a:rPr lang="fr-BE" sz="2000" dirty="0"/>
              <a:t> en fonction de fonds disponibles</a:t>
            </a:r>
            <a:endParaRPr lang="en-GB" sz="2000" dirty="0"/>
          </a:p>
          <a:p>
            <a:pPr marL="285750" indent="-285750">
              <a:buFont typeface="Arial" panose="020B0604020202020204" pitchFamily="34" charset="0"/>
              <a:buChar char="•"/>
            </a:pPr>
            <a:endParaRPr lang="fr-BE" sz="2000" dirty="0"/>
          </a:p>
          <a:p>
            <a:pPr marL="285750" indent="-285750">
              <a:buFont typeface="Arial" panose="020B0604020202020204" pitchFamily="34" charset="0"/>
              <a:buChar char="•"/>
            </a:pPr>
            <a:endParaRPr lang="fr-BE" sz="2000" dirty="0"/>
          </a:p>
        </p:txBody>
      </p:sp>
    </p:spTree>
    <p:extLst>
      <p:ext uri="{BB962C8B-B14F-4D97-AF65-F5344CB8AC3E}">
        <p14:creationId xmlns:p14="http://schemas.microsoft.com/office/powerpoint/2010/main" val="214676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F5DC50-35C7-F392-58F7-535F903202B0}"/>
              </a:ext>
            </a:extLst>
          </p:cNvPr>
          <p:cNvSpPr/>
          <p:nvPr/>
        </p:nvSpPr>
        <p:spPr>
          <a:xfrm>
            <a:off x="0" y="126229"/>
            <a:ext cx="12192000" cy="626219"/>
          </a:xfrm>
          <a:prstGeom prst="rect">
            <a:avLst/>
          </a:prstGeom>
          <a:ln/>
        </p:spPr>
        <p:style>
          <a:lnRef idx="0">
            <a:schemeClr val="accent1"/>
          </a:lnRef>
          <a:fillRef idx="1003">
            <a:schemeClr val="dk2"/>
          </a:fillRef>
          <a:effectRef idx="3">
            <a:schemeClr val="accent1"/>
          </a:effectRef>
          <a:fontRef idx="minor">
            <a:schemeClr val="lt1"/>
          </a:fontRef>
        </p:style>
        <p:txBody>
          <a:bodyPr wrap="square" lIns="223286" tIns="111644" rIns="223286" bIns="111644">
            <a:spAutoFit/>
          </a:bodyPr>
          <a:lstStyle/>
          <a:p>
            <a:pPr algn="ctr" hangingPunct="0">
              <a:lnSpc>
                <a:spcPct val="93000"/>
              </a:lnSpc>
              <a:buClr>
                <a:srgbClr val="000000"/>
              </a:buClr>
              <a:buSzPct val="45000"/>
              <a:buFont typeface="Wingdings" pitchFamily="2" charset="2"/>
              <a:buNone/>
              <a:defRPr/>
            </a:pPr>
            <a:r>
              <a:rPr lang="en-US" sz="2800" b="1" i="1" dirty="0" err="1">
                <a:latin typeface="Comic Sans MS" panose="030F0702030302020204" pitchFamily="66" charset="0"/>
              </a:rPr>
              <a:t>Mobilité</a:t>
            </a:r>
            <a:r>
              <a:rPr lang="en-US" sz="2800" b="1" i="1" dirty="0">
                <a:latin typeface="Comic Sans MS" panose="030F0702030302020204" pitchFamily="66" charset="0"/>
              </a:rPr>
              <a:t> </a:t>
            </a:r>
            <a:r>
              <a:rPr lang="en-US" sz="2800" b="1" i="1" dirty="0" err="1">
                <a:latin typeface="Comic Sans MS" panose="030F0702030302020204" pitchFamily="66" charset="0"/>
              </a:rPr>
              <a:t>proposée</a:t>
            </a:r>
            <a:endParaRPr lang="fr-FR" sz="2800" b="1" i="1" dirty="0">
              <a:latin typeface="Comic Sans MS" panose="030F0702030302020204" pitchFamily="66" charset="0"/>
            </a:endParaRPr>
          </a:p>
        </p:txBody>
      </p:sp>
      <p:sp>
        <p:nvSpPr>
          <p:cNvPr id="3" name="TextBox 2">
            <a:extLst>
              <a:ext uri="{FF2B5EF4-FFF2-40B4-BE49-F238E27FC236}">
                <a16:creationId xmlns:a16="http://schemas.microsoft.com/office/drawing/2014/main" id="{CEDBD87D-B24D-F4AB-936C-338BD4FE8373}"/>
              </a:ext>
            </a:extLst>
          </p:cNvPr>
          <p:cNvSpPr txBox="1"/>
          <p:nvPr/>
        </p:nvSpPr>
        <p:spPr>
          <a:xfrm>
            <a:off x="233680" y="1854200"/>
            <a:ext cx="11379200" cy="1477328"/>
          </a:xfrm>
          <a:prstGeom prst="rect">
            <a:avLst/>
          </a:prstGeom>
          <a:noFill/>
        </p:spPr>
        <p:txBody>
          <a:bodyPr wrap="square" rtlCol="0">
            <a:spAutoFit/>
          </a:bodyPr>
          <a:lstStyle/>
          <a:p>
            <a:r>
              <a:rPr lang="fr-BE" dirty="0"/>
              <a:t>La mobilité vers les destinations proposées suivantes se fait sur base de conventions bilatérales avec nos partenaires. Ceci nous permet d’être certains de la qualité des enseignements que vous allez suivre chez nos partenaires, ce qui nous permet de valoriser les cours réussis dans votre PAE.</a:t>
            </a:r>
          </a:p>
          <a:p>
            <a:endParaRPr lang="fr-BE" dirty="0"/>
          </a:p>
          <a:p>
            <a:r>
              <a:rPr lang="fr-BE" dirty="0"/>
              <a:t>Actuellement, nous n’avons pas de mobilité d’études à proposer pour la section d’ostéo. </a:t>
            </a:r>
            <a:endParaRPr lang="en-GB" dirty="0"/>
          </a:p>
        </p:txBody>
      </p:sp>
    </p:spTree>
    <p:extLst>
      <p:ext uri="{BB962C8B-B14F-4D97-AF65-F5344CB8AC3E}">
        <p14:creationId xmlns:p14="http://schemas.microsoft.com/office/powerpoint/2010/main" val="140364941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E18A3D0D6C054B85DEFEAD687A24FE" ma:contentTypeVersion="16" ma:contentTypeDescription="Crée un document." ma:contentTypeScope="" ma:versionID="fe1185209ca1ecf8d9fb668d6ecb18d5">
  <xsd:schema xmlns:xsd="http://www.w3.org/2001/XMLSchema" xmlns:xs="http://www.w3.org/2001/XMLSchema" xmlns:p="http://schemas.microsoft.com/office/2006/metadata/properties" xmlns:ns3="2567754f-50e4-4189-a66f-3a192321311e" xmlns:ns4="85f77097-4bf8-40b1-97a8-234c59573423" targetNamespace="http://schemas.microsoft.com/office/2006/metadata/properties" ma:root="true" ma:fieldsID="f8cd9d25cb1785a437bfa9ec1c5ccb8d" ns3:_="" ns4:_="">
    <xsd:import namespace="2567754f-50e4-4189-a66f-3a192321311e"/>
    <xsd:import namespace="85f77097-4bf8-40b1-97a8-234c595734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element ref="ns3:MediaServiceAutoKeyPoints" minOccurs="0"/>
                <xsd:element ref="ns3:MediaServiceKeyPoints" minOccurs="0"/>
                <xsd:element ref="ns3:MediaServiceSearchProperties"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67754f-50e4-4189-a66f-3a19232131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5f77097-4bf8-40b1-97a8-234c59573423"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SharingHintHash" ma:index="12" nillable="true" ma:displayName="Partage du hachage d’indicateu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567754f-50e4-4189-a66f-3a192321311e" xsi:nil="true"/>
  </documentManagement>
</p:properties>
</file>

<file path=customXml/itemProps1.xml><?xml version="1.0" encoding="utf-8"?>
<ds:datastoreItem xmlns:ds="http://schemas.openxmlformats.org/officeDocument/2006/customXml" ds:itemID="{5D1E6491-0C51-4EB4-A845-2CD9B5A66A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67754f-50e4-4189-a66f-3a192321311e"/>
    <ds:schemaRef ds:uri="85f77097-4bf8-40b1-97a8-234c595734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47F7CFD-296A-4D0E-841B-5F1E3DA59F7F}">
  <ds:schemaRefs>
    <ds:schemaRef ds:uri="http://schemas.microsoft.com/sharepoint/v3/contenttype/forms"/>
  </ds:schemaRefs>
</ds:datastoreItem>
</file>

<file path=customXml/itemProps3.xml><?xml version="1.0" encoding="utf-8"?>
<ds:datastoreItem xmlns:ds="http://schemas.openxmlformats.org/officeDocument/2006/customXml" ds:itemID="{3C5FC426-CE57-4C68-9CEC-9D1BC244BCE5}">
  <ds:schemaRefs>
    <ds:schemaRef ds:uri="http://purl.org/dc/dcmitype/"/>
    <ds:schemaRef ds:uri="http://schemas.openxmlformats.org/package/2006/metadata/core-properties"/>
    <ds:schemaRef ds:uri="http://purl.org/dc/elements/1.1/"/>
    <ds:schemaRef ds:uri="http://purl.org/dc/terms/"/>
    <ds:schemaRef ds:uri="85f77097-4bf8-40b1-97a8-234c59573423"/>
    <ds:schemaRef ds:uri="http://schemas.microsoft.com/office/infopath/2007/PartnerControls"/>
    <ds:schemaRef ds:uri="http://schemas.microsoft.com/office/2006/documentManagement/types"/>
    <ds:schemaRef ds:uri="2567754f-50e4-4189-a66f-3a192321311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9577</TotalTime>
  <Words>2624</Words>
  <Application>Microsoft Office PowerPoint</Application>
  <PresentationFormat>Grand écran</PresentationFormat>
  <Paragraphs>343</Paragraphs>
  <Slides>22</Slides>
  <Notes>11</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22</vt:i4>
      </vt:variant>
    </vt:vector>
  </HeadingPairs>
  <TitlesOfParts>
    <vt:vector size="34" baseType="lpstr">
      <vt:lpstr>Arial</vt:lpstr>
      <vt:lpstr>Calibri</vt:lpstr>
      <vt:lpstr>Calibri Light</vt:lpstr>
      <vt:lpstr>Cambria</vt:lpstr>
      <vt:lpstr>Comic Sans MS</vt:lpstr>
      <vt:lpstr>fira_sans</vt:lpstr>
      <vt:lpstr>MetaBold-Roman</vt:lpstr>
      <vt:lpstr>Open Sans</vt:lpstr>
      <vt:lpstr>opensans</vt:lpstr>
      <vt:lpstr>Wingdings</vt:lpstr>
      <vt:lpstr>Thème Office</vt:lpstr>
      <vt:lpstr>1_Thème Office</vt:lpstr>
      <vt:lpstr>Echanges Internationaux à  la FSM</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Echanges Erasmus à  la FSM</dc:title>
  <dc:creator>Thomas Hoellinger</dc:creator>
  <cp:lastModifiedBy>MONCOUSIN Anne</cp:lastModifiedBy>
  <cp:revision>216</cp:revision>
  <cp:lastPrinted>2024-10-21T12:17:44Z</cp:lastPrinted>
  <dcterms:created xsi:type="dcterms:W3CDTF">2016-11-22T09:23:48Z</dcterms:created>
  <dcterms:modified xsi:type="dcterms:W3CDTF">2024-12-19T09:48:47Z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0x010100A9E18A3D0D6C054B85DEFEAD687A24FE</vt:lpwstr>
  </property>
</Properties>
</file>