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handoutMasterIdLst>
    <p:handoutMasterId r:id="rId29"/>
  </p:handoutMasterIdLst>
  <p:sldIdLst>
    <p:sldId id="256" r:id="rId6"/>
    <p:sldId id="267" r:id="rId7"/>
    <p:sldId id="257" r:id="rId8"/>
    <p:sldId id="317" r:id="rId9"/>
    <p:sldId id="328" r:id="rId10"/>
    <p:sldId id="322" r:id="rId11"/>
    <p:sldId id="314" r:id="rId12"/>
    <p:sldId id="329" r:id="rId13"/>
    <p:sldId id="316" r:id="rId14"/>
    <p:sldId id="330" r:id="rId15"/>
    <p:sldId id="331" r:id="rId16"/>
    <p:sldId id="323" r:id="rId17"/>
    <p:sldId id="258" r:id="rId18"/>
    <p:sldId id="265" r:id="rId19"/>
    <p:sldId id="260" r:id="rId20"/>
    <p:sldId id="261" r:id="rId21"/>
    <p:sldId id="311" r:id="rId22"/>
    <p:sldId id="263" r:id="rId23"/>
    <p:sldId id="315" r:id="rId24"/>
    <p:sldId id="313" r:id="rId25"/>
    <p:sldId id="319" r:id="rId26"/>
    <p:sldId id="268"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8983" autoAdjust="0"/>
  </p:normalViewPr>
  <p:slideViewPr>
    <p:cSldViewPr snapToGrid="0">
      <p:cViewPr varScale="1">
        <p:scale>
          <a:sx n="81" d="100"/>
          <a:sy n="81" d="100"/>
        </p:scale>
        <p:origin x="157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F215D39-3F65-4FDF-B398-CFF23C836FF0}" type="datetimeFigureOut">
              <a:rPr lang="fr-FR" smtClean="0"/>
              <a:t>19/03/2026</a:t>
            </a:fld>
            <a:endParaRPr lang="fr-FR"/>
          </a:p>
        </p:txBody>
      </p:sp>
      <p:sp>
        <p:nvSpPr>
          <p:cNvPr id="4" name="Espace réservé du pied de pa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727BB0F8-F04F-4BEB-BA6D-FE88F73D73D4}" type="slidenum">
              <a:rPr lang="fr-FR" smtClean="0"/>
              <a:t>‹N°›</a:t>
            </a:fld>
            <a:endParaRPr lang="fr-FR"/>
          </a:p>
        </p:txBody>
      </p:sp>
    </p:spTree>
    <p:extLst>
      <p:ext uri="{BB962C8B-B14F-4D97-AF65-F5344CB8AC3E}">
        <p14:creationId xmlns:p14="http://schemas.microsoft.com/office/powerpoint/2010/main" val="19122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53DC32-70A2-43D2-8C2A-D89E1DAA8E39}" type="datetimeFigureOut">
              <a:rPr lang="fr-BE" smtClean="0"/>
              <a:t>19-03-26</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0666BD-D9EE-43EF-83FB-322503362007}" type="slidenum">
              <a:rPr lang="fr-BE" smtClean="0"/>
              <a:t>‹N°›</a:t>
            </a:fld>
            <a:endParaRPr lang="fr-BE"/>
          </a:p>
        </p:txBody>
      </p:sp>
    </p:spTree>
    <p:extLst>
      <p:ext uri="{BB962C8B-B14F-4D97-AF65-F5344CB8AC3E}">
        <p14:creationId xmlns:p14="http://schemas.microsoft.com/office/powerpoint/2010/main" val="358970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3</a:t>
            </a:fld>
            <a:endParaRPr lang="fr-BE"/>
          </a:p>
        </p:txBody>
      </p:sp>
    </p:spTree>
    <p:extLst>
      <p:ext uri="{BB962C8B-B14F-4D97-AF65-F5344CB8AC3E}">
        <p14:creationId xmlns:p14="http://schemas.microsoft.com/office/powerpoint/2010/main" val="304613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Prévenir les étudiants que l’appel est ouvert</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18</a:t>
            </a:fld>
            <a:endParaRPr lang="fr-BE"/>
          </a:p>
        </p:txBody>
      </p:sp>
    </p:spTree>
    <p:extLst>
      <p:ext uri="{BB962C8B-B14F-4D97-AF65-F5344CB8AC3E}">
        <p14:creationId xmlns:p14="http://schemas.microsoft.com/office/powerpoint/2010/main" val="235548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Insister pour que le choix soit fait de façon bien réfléchie : il y a tout un processus enclenché dès qu’une candidature est déposée;</a:t>
            </a:r>
          </a:p>
          <a:p>
            <a:endParaRPr lang="fr-BE" dirty="0"/>
          </a:p>
          <a:p>
            <a:r>
              <a:rPr lang="fr-BE" dirty="0"/>
              <a:t>Détails pratiques : au début de l’année académique, nous vérifions que les étudiants ont validé leur année et nous prenons contact avec le partenaire. </a:t>
            </a:r>
          </a:p>
          <a:p>
            <a:r>
              <a:rPr lang="fr-BE" dirty="0"/>
              <a:t>Le L.A. peut être adapté </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20</a:t>
            </a:fld>
            <a:endParaRPr lang="fr-BE"/>
          </a:p>
        </p:txBody>
      </p:sp>
    </p:spTree>
    <p:extLst>
      <p:ext uri="{BB962C8B-B14F-4D97-AF65-F5344CB8AC3E}">
        <p14:creationId xmlns:p14="http://schemas.microsoft.com/office/powerpoint/2010/main" val="58055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21</a:t>
            </a:fld>
            <a:endParaRPr lang="fr-BE"/>
          </a:p>
        </p:txBody>
      </p:sp>
    </p:spTree>
    <p:extLst>
      <p:ext uri="{BB962C8B-B14F-4D97-AF65-F5344CB8AC3E}">
        <p14:creationId xmlns:p14="http://schemas.microsoft.com/office/powerpoint/2010/main" val="16822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A3C5-43C2-9FF4-453C-78E0D306CD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A3F2BA-D822-6BD3-105E-205486BE0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08429B-26E6-0C27-30E4-998A9846B6AD}"/>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73B31929-5D90-3926-EC09-A07820530CD0}"/>
              </a:ext>
            </a:extLst>
          </p:cNvPr>
          <p:cNvSpPr>
            <a:spLocks noGrp="1"/>
          </p:cNvSpPr>
          <p:nvPr>
            <p:ph type="sldNum" sz="quarter" idx="5"/>
          </p:nvPr>
        </p:nvSpPr>
        <p:spPr/>
        <p:txBody>
          <a:bodyPr/>
          <a:lstStyle/>
          <a:p>
            <a:fld id="{BF0666BD-D9EE-43EF-83FB-322503362007}" type="slidenum">
              <a:rPr lang="fr-BE" smtClean="0"/>
              <a:t>4</a:t>
            </a:fld>
            <a:endParaRPr lang="fr-BE"/>
          </a:p>
        </p:txBody>
      </p:sp>
    </p:spTree>
    <p:extLst>
      <p:ext uri="{BB962C8B-B14F-4D97-AF65-F5344CB8AC3E}">
        <p14:creationId xmlns:p14="http://schemas.microsoft.com/office/powerpoint/2010/main" val="89080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BIPs</a:t>
            </a:r>
            <a:r>
              <a:rPr lang="fr-BE" dirty="0"/>
              <a:t> pour toute section</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6</a:t>
            </a:fld>
            <a:endParaRPr lang="fr-BE"/>
          </a:p>
        </p:txBody>
      </p:sp>
    </p:spTree>
    <p:extLst>
      <p:ext uri="{BB962C8B-B14F-4D97-AF65-F5344CB8AC3E}">
        <p14:creationId xmlns:p14="http://schemas.microsoft.com/office/powerpoint/2010/main" val="368662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a:t>Aix-Marseille Université (France), National </a:t>
            </a:r>
            <a:r>
              <a:rPr lang="fr-BE" b="1" dirty="0" err="1"/>
              <a:t>Kapodistrian</a:t>
            </a:r>
            <a:r>
              <a:rPr lang="fr-BE" b="1" dirty="0"/>
              <a:t> </a:t>
            </a:r>
            <a:r>
              <a:rPr lang="fr-BE" b="1" dirty="0" err="1"/>
              <a:t>University</a:t>
            </a:r>
            <a:r>
              <a:rPr lang="fr-BE" b="1" dirty="0"/>
              <a:t> of </a:t>
            </a:r>
            <a:r>
              <a:rPr lang="fr-BE" b="1" dirty="0" err="1"/>
              <a:t>Athens</a:t>
            </a:r>
            <a:r>
              <a:rPr lang="fr-BE" b="1" dirty="0"/>
              <a:t> (</a:t>
            </a:r>
            <a:r>
              <a:rPr lang="fr-BE" b="1" dirty="0" err="1"/>
              <a:t>Greece</a:t>
            </a:r>
            <a:r>
              <a:rPr lang="fr-BE" b="1" dirty="0"/>
              <a:t>), Université libre de Bruxelles, </a:t>
            </a:r>
            <a:r>
              <a:rPr lang="fr-BE" b="1" dirty="0" err="1"/>
              <a:t>Universitatea</a:t>
            </a:r>
            <a:r>
              <a:rPr lang="fr-BE" b="1" dirty="0"/>
              <a:t> </a:t>
            </a:r>
            <a:r>
              <a:rPr lang="fr-BE" b="1" dirty="0" err="1"/>
              <a:t>din</a:t>
            </a:r>
            <a:r>
              <a:rPr lang="fr-BE" b="1" dirty="0"/>
              <a:t> </a:t>
            </a:r>
            <a:r>
              <a:rPr lang="fr-BE" b="1" dirty="0" err="1"/>
              <a:t>București</a:t>
            </a:r>
            <a:r>
              <a:rPr lang="fr-BE" b="1" dirty="0"/>
              <a:t> (Roumanie), </a:t>
            </a:r>
            <a:r>
              <a:rPr lang="fr-BE" b="1" dirty="0" err="1"/>
              <a:t>Universidad</a:t>
            </a:r>
            <a:r>
              <a:rPr lang="fr-BE" b="1" dirty="0"/>
              <a:t> </a:t>
            </a:r>
            <a:r>
              <a:rPr lang="fr-BE" b="1" dirty="0" err="1"/>
              <a:t>Autónoma</a:t>
            </a:r>
            <a:r>
              <a:rPr lang="fr-BE" b="1" dirty="0"/>
              <a:t> de Madrid (Espagne), </a:t>
            </a:r>
            <a:r>
              <a:rPr lang="fr-BE" b="1" dirty="0" err="1"/>
              <a:t>Sapienza</a:t>
            </a:r>
            <a:r>
              <a:rPr lang="fr-BE" b="1" dirty="0"/>
              <a:t> </a:t>
            </a:r>
            <a:r>
              <a:rPr lang="fr-BE" b="1" dirty="0" err="1"/>
              <a:t>Università</a:t>
            </a:r>
            <a:r>
              <a:rPr lang="fr-BE" b="1" dirty="0"/>
              <a:t> di Roma (Italie), </a:t>
            </a:r>
            <a:r>
              <a:rPr lang="fr-BE" b="1" dirty="0" err="1"/>
              <a:t>Stockholms</a:t>
            </a:r>
            <a:r>
              <a:rPr lang="fr-BE" b="1" dirty="0"/>
              <a:t> </a:t>
            </a:r>
            <a:r>
              <a:rPr lang="fr-BE" b="1" dirty="0" err="1"/>
              <a:t>Universitet</a:t>
            </a:r>
            <a:r>
              <a:rPr lang="fr-BE" b="1" dirty="0"/>
              <a:t> (Suède), Eberhard </a:t>
            </a:r>
            <a:r>
              <a:rPr lang="fr-BE" b="1" dirty="0" err="1"/>
              <a:t>Karls</a:t>
            </a:r>
            <a:r>
              <a:rPr lang="fr-BE" b="1" dirty="0"/>
              <a:t> </a:t>
            </a:r>
            <a:r>
              <a:rPr lang="fr-BE" b="1" dirty="0" err="1"/>
              <a:t>Universität</a:t>
            </a:r>
            <a:r>
              <a:rPr lang="fr-BE" b="1" dirty="0"/>
              <a:t> Tübingen (Allemagne), </a:t>
            </a:r>
            <a:r>
              <a:rPr lang="fr-BE" b="1" dirty="0" err="1"/>
              <a:t>University</a:t>
            </a:r>
            <a:r>
              <a:rPr lang="fr-BE" b="1" dirty="0"/>
              <a:t> of Glasgow (Ecosse), Paris </a:t>
            </a:r>
            <a:r>
              <a:rPr lang="fr-BE" b="1" dirty="0" err="1"/>
              <a:t>Lodron</a:t>
            </a:r>
            <a:r>
              <a:rPr lang="fr-BE" b="1" dirty="0"/>
              <a:t> </a:t>
            </a:r>
            <a:r>
              <a:rPr lang="fr-BE" b="1" dirty="0" err="1"/>
              <a:t>University</a:t>
            </a:r>
            <a:r>
              <a:rPr lang="fr-BE" b="1" dirty="0"/>
              <a:t> of Salzburg (Autriche) et Université de Lausanne (Suisse).</a:t>
            </a:r>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8</a:t>
            </a:fld>
            <a:endParaRPr lang="fr-BE"/>
          </a:p>
        </p:txBody>
      </p:sp>
    </p:spTree>
    <p:extLst>
      <p:ext uri="{BB962C8B-B14F-4D97-AF65-F5344CB8AC3E}">
        <p14:creationId xmlns:p14="http://schemas.microsoft.com/office/powerpoint/2010/main" val="406227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solidFill>
                  <a:srgbClr val="000000"/>
                </a:solidFill>
                <a:effectLst/>
              </a:rPr>
              <a:t>crédit supplémentaire gratuit (CP) avec pondération à 0</a:t>
            </a:r>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solidFill>
                <a:srgbClr val="000000"/>
              </a:solidFill>
              <a:effectLst/>
            </a:endParaRPr>
          </a:p>
          <a:p>
            <a:pPr>
              <a:buFont typeface="Arial" panose="020B0604020202020204" pitchFamily="34" charset="0"/>
              <a:buChar char="•"/>
            </a:pPr>
            <a:r>
              <a:rPr lang="fr-BE" dirty="0">
                <a:solidFill>
                  <a:srgbClr val="000000"/>
                </a:solidFill>
                <a:effectLst/>
              </a:rPr>
              <a:t>Pour les étudiants de Education Physique on reconduit la procédure de l'année précédente.</a:t>
            </a:r>
          </a:p>
          <a:p>
            <a:pPr marL="457200"/>
            <a:r>
              <a:rPr lang="fr-BE" dirty="0">
                <a:solidFill>
                  <a:srgbClr val="000000"/>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BA3 kiné, et BA3 ostéo : UE PSYC-I 3033 et 3053 (</a:t>
            </a:r>
            <a:r>
              <a:rPr lang="fr-BE" dirty="0" err="1">
                <a:solidFill>
                  <a:srgbClr val="000000"/>
                </a:solidFill>
                <a:effectLst/>
              </a:rPr>
              <a:t>cf</a:t>
            </a:r>
            <a:r>
              <a:rPr lang="fr-BE" dirty="0">
                <a:solidFill>
                  <a:srgbClr val="000000"/>
                </a:solidFill>
                <a:effectLst/>
              </a:rPr>
              <a:t> ce qui a été fait en EP) (cours et TP psychologie appliquée). </a:t>
            </a:r>
            <a:r>
              <a:rPr lang="fr-BE" dirty="0">
                <a:solidFill>
                  <a:srgbClr val="ED5C57"/>
                </a:solidFill>
                <a:effectLst/>
              </a:rPr>
              <a:t>L'AA restera la même et la note du BIP remplacera la note de l'AA originale?</a:t>
            </a:r>
            <a:endParaRPr lang="fr-BE" dirty="0">
              <a:solidFill>
                <a:srgbClr val="000000"/>
              </a:solidFill>
              <a:effectLst/>
            </a:endParaRPr>
          </a:p>
          <a:p>
            <a:pPr marL="457200"/>
            <a:r>
              <a:rPr lang="fr-BE" dirty="0">
                <a:solidFill>
                  <a:srgbClr val="ED5C57"/>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master ostéo PSYC I 6026 : AA partie dopage: </a:t>
            </a:r>
            <a:r>
              <a:rPr lang="fr-BE" dirty="0">
                <a:solidFill>
                  <a:srgbClr val="ED5C57"/>
                </a:solidFill>
                <a:effectLst/>
              </a:rPr>
              <a:t>L'AA restera la même et la note du BIP remplacera la note de l'AA originale?</a:t>
            </a:r>
            <a:endParaRPr lang="fr-BE" dirty="0">
              <a:solidFill>
                <a:srgbClr val="000000"/>
              </a:solidFill>
              <a:effectLst/>
            </a:endParaRPr>
          </a:p>
          <a:p>
            <a:r>
              <a:rPr lang="fr-BE" dirty="0">
                <a:solidFill>
                  <a:srgbClr val="C82613"/>
                </a:solidFill>
                <a:effectLst/>
              </a:rPr>
              <a:t> </a:t>
            </a:r>
            <a:endParaRPr lang="fr-BE" dirty="0"/>
          </a:p>
          <a:p>
            <a:r>
              <a:rPr lang="fr-BE" dirty="0">
                <a:solidFill>
                  <a:srgbClr val="C82613"/>
                </a:solidFill>
                <a:effectLst/>
              </a:rPr>
              <a:t>Pouvez vous confirmer (ou non):</a:t>
            </a:r>
            <a:endParaRPr lang="fr-BE" dirty="0"/>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9</a:t>
            </a:fld>
            <a:endParaRPr lang="fr-BE"/>
          </a:p>
        </p:txBody>
      </p:sp>
    </p:spTree>
    <p:extLst>
      <p:ext uri="{BB962C8B-B14F-4D97-AF65-F5344CB8AC3E}">
        <p14:creationId xmlns:p14="http://schemas.microsoft.com/office/powerpoint/2010/main" val="283342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Séance d’info des possibilités de stages hors-grille </a:t>
            </a:r>
            <a:r>
              <a:rPr lang="fr-BE" dirty="0" err="1"/>
              <a:t>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13</a:t>
            </a:fld>
            <a:endParaRPr lang="fr-BE"/>
          </a:p>
        </p:txBody>
      </p:sp>
    </p:spTree>
    <p:extLst>
      <p:ext uri="{BB962C8B-B14F-4D97-AF65-F5344CB8AC3E}">
        <p14:creationId xmlns:p14="http://schemas.microsoft.com/office/powerpoint/2010/main" val="208685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"Stages cliniques de collaboration internationale et séminaires"</a:t>
            </a:r>
            <a:r>
              <a:rPr lang="fr-BE" dirty="0"/>
              <a:t> = 15 ECTS (Master Kiné)</a:t>
            </a:r>
          </a:p>
          <a:p>
            <a:r>
              <a:rPr lang="fr-BE" b="1" dirty="0"/>
              <a:t>"Stages cliniques: complémentaire de (mnémonique de l'UE précédent)"</a:t>
            </a:r>
            <a:r>
              <a:rPr lang="fr-BE" dirty="0"/>
              <a:t>= 5 ECTS (Master 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14</a:t>
            </a:fld>
            <a:endParaRPr lang="fr-BE"/>
          </a:p>
        </p:txBody>
      </p:sp>
    </p:spTree>
    <p:extLst>
      <p:ext uri="{BB962C8B-B14F-4D97-AF65-F5344CB8AC3E}">
        <p14:creationId xmlns:p14="http://schemas.microsoft.com/office/powerpoint/2010/main" val="56684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Convention: Les étudiants de l’ULB seront autorisés à suivre 2 cours maximum à la VUB (feront pas partie du PAE)</a:t>
            </a:r>
          </a:p>
          <a:p>
            <a:r>
              <a:rPr lang="fr-BE" sz="1800" b="1" dirty="0"/>
              <a:t>"Stages cliniques de collaboration internationale et séminaires"</a:t>
            </a:r>
            <a:r>
              <a:rPr lang="fr-BE" sz="1800" dirty="0"/>
              <a:t> = 15 ECTS (Master Kiné)</a:t>
            </a:r>
          </a:p>
          <a:p>
            <a:r>
              <a:rPr lang="fr-BE" sz="1800" b="1" dirty="0"/>
              <a:t>"Stages cliniques: complémentaire de (mnémonique de l'UE précédent)"</a:t>
            </a:r>
            <a:r>
              <a:rPr lang="fr-BE" sz="1800" dirty="0"/>
              <a:t>= 5 ECTS (Master Kiné)</a:t>
            </a:r>
          </a:p>
          <a:p>
            <a:endParaRPr lang="fr-BE" sz="1800" dirty="0"/>
          </a:p>
          <a:p>
            <a:r>
              <a:rPr lang="fr-BE" sz="1800" dirty="0"/>
              <a:t>Lubumbashi: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15</a:t>
            </a:fld>
            <a:endParaRPr lang="fr-BE"/>
          </a:p>
        </p:txBody>
      </p:sp>
    </p:spTree>
    <p:extLst>
      <p:ext uri="{BB962C8B-B14F-4D97-AF65-F5344CB8AC3E}">
        <p14:creationId xmlns:p14="http://schemas.microsoft.com/office/powerpoint/2010/main" val="199568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Japon</a:t>
            </a:r>
          </a:p>
          <a:p>
            <a:r>
              <a:rPr lang="fr-BE" dirty="0"/>
              <a:t>Avertir pour Nouméa (situation politique et ouverture du module)</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16</a:t>
            </a:fld>
            <a:endParaRPr lang="fr-BE"/>
          </a:p>
        </p:txBody>
      </p:sp>
    </p:spTree>
    <p:extLst>
      <p:ext uri="{BB962C8B-B14F-4D97-AF65-F5344CB8AC3E}">
        <p14:creationId xmlns:p14="http://schemas.microsoft.com/office/powerpoint/2010/main" val="277460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4109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22829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5405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486230D6-5C87-42CC-80F6-188D1E025512}"/>
              </a:ext>
            </a:extLst>
          </p:cNvPr>
          <p:cNvSpPr>
            <a:spLocks noGrp="1"/>
          </p:cNvSpPr>
          <p:nvPr>
            <p:ph type="dt" sz="half" idx="10"/>
          </p:nvPr>
        </p:nvSpPr>
        <p:spPr/>
        <p:txBody>
          <a:bodyPr/>
          <a:lstStyle>
            <a:lvl1pPr>
              <a:defRPr/>
            </a:lvl1pPr>
          </a:lstStyle>
          <a:p>
            <a:pPr>
              <a:defRPr/>
            </a:pPr>
            <a:fld id="{0800E861-1CC7-46F1-823D-F545D2D88514}" type="datetime1">
              <a:rPr lang="fr-BE" altLang="fr-FR"/>
              <a:pPr>
                <a:defRPr/>
              </a:pPr>
              <a:t>19-03-26</a:t>
            </a:fld>
            <a:endParaRPr lang="fr-BE" altLang="fr-FR"/>
          </a:p>
        </p:txBody>
      </p:sp>
      <p:sp>
        <p:nvSpPr>
          <p:cNvPr id="5" name="Espace réservé du pied de page 4">
            <a:extLst>
              <a:ext uri="{FF2B5EF4-FFF2-40B4-BE49-F238E27FC236}">
                <a16:creationId xmlns:a16="http://schemas.microsoft.com/office/drawing/2014/main" id="{C5CA85BA-FFEE-4168-B33E-3B1C8B1D5F64}"/>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0E9CA93-DF91-498C-B4BA-7005016D3CE9}"/>
              </a:ext>
            </a:extLst>
          </p:cNvPr>
          <p:cNvSpPr>
            <a:spLocks noGrp="1"/>
          </p:cNvSpPr>
          <p:nvPr>
            <p:ph type="sldNum" sz="quarter" idx="12"/>
          </p:nvPr>
        </p:nvSpPr>
        <p:spPr/>
        <p:txBody>
          <a:bodyPr/>
          <a:lstStyle>
            <a:lvl1pPr>
              <a:defRPr/>
            </a:lvl1pPr>
          </a:lstStyle>
          <a:p>
            <a:pPr>
              <a:defRPr/>
            </a:pPr>
            <a:fld id="{9E7B6967-75EE-415F-B7EE-A141C56622FA}" type="slidenum">
              <a:rPr lang="fr-BE" altLang="fr-FR"/>
              <a:pPr>
                <a:defRPr/>
              </a:pPr>
              <a:t>‹N°›</a:t>
            </a:fld>
            <a:endParaRPr lang="fr-BE" altLang="fr-FR"/>
          </a:p>
        </p:txBody>
      </p:sp>
    </p:spTree>
    <p:extLst>
      <p:ext uri="{BB962C8B-B14F-4D97-AF65-F5344CB8AC3E}">
        <p14:creationId xmlns:p14="http://schemas.microsoft.com/office/powerpoint/2010/main" val="419711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3409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12821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19/03/2026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8328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8C39A57-87D6-4A02-ACF2-2FC79ECF509E}" type="datetimeFigureOut">
              <a:rPr lang="fr-FR" smtClean="0"/>
              <a:t>19/03/2026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4097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8C39A57-87D6-4A02-ACF2-2FC79ECF509E}" type="datetimeFigureOut">
              <a:rPr lang="fr-FR" smtClean="0"/>
              <a:t>19/03/2026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56328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C39A57-87D6-4A02-ACF2-2FC79ECF509E}" type="datetimeFigureOut">
              <a:rPr lang="fr-FR" smtClean="0"/>
              <a:t>19/03/2026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62708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19/03/2026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92441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19/03/2026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5592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A57-87D6-4A02-ACF2-2FC79ECF509E}" type="datetimeFigureOut">
              <a:rPr lang="fr-FR" smtClean="0"/>
              <a:t>19/03/2026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FA505-90E5-4292-B705-BED2151FE8DB}" type="slidenum">
              <a:rPr lang="fr-FR" smtClean="0"/>
              <a:t>‹N°›</a:t>
            </a:fld>
            <a:endParaRPr lang="fr-FR"/>
          </a:p>
        </p:txBody>
      </p:sp>
    </p:spTree>
    <p:extLst>
      <p:ext uri="{BB962C8B-B14F-4D97-AF65-F5344CB8AC3E}">
        <p14:creationId xmlns:p14="http://schemas.microsoft.com/office/powerpoint/2010/main" val="35437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A5373A0-1C80-4EC8-8DC4-3DD8223E13F7}"/>
              </a:ext>
            </a:extLst>
          </p:cNvPr>
          <p:cNvSpPr>
            <a:spLocks noGrp="1"/>
          </p:cNvSpPr>
          <p:nvPr>
            <p:ph type="title"/>
          </p:nvPr>
        </p:nvSpPr>
        <p:spPr bwMode="auto">
          <a:xfrm>
            <a:off x="609600" y="218122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Page d’ouverture</a:t>
            </a:r>
            <a:endParaRPr lang="fr-BE" altLang="fr-FR"/>
          </a:p>
        </p:txBody>
      </p:sp>
      <p:sp>
        <p:nvSpPr>
          <p:cNvPr id="4" name="Espace réservé de la date 3">
            <a:extLst>
              <a:ext uri="{FF2B5EF4-FFF2-40B4-BE49-F238E27FC236}">
                <a16:creationId xmlns:a16="http://schemas.microsoft.com/office/drawing/2014/main" id="{86391916-812C-4DA8-8F7B-8BFBCECB7476}"/>
              </a:ext>
            </a:extLst>
          </p:cNvPr>
          <p:cNvSpPr>
            <a:spLocks noGrp="1"/>
          </p:cNvSpPr>
          <p:nvPr>
            <p:ph type="dt" sz="half" idx="2"/>
          </p:nvPr>
        </p:nvSpPr>
        <p:spPr>
          <a:xfrm>
            <a:off x="609600" y="6356351"/>
            <a:ext cx="28448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FD9FD60-2742-4C07-BCA9-20B964F73143}" type="datetime1">
              <a:rPr lang="fr-BE" altLang="fr-FR"/>
              <a:pPr>
                <a:defRPr/>
              </a:pPr>
              <a:t>19-03-26</a:t>
            </a:fld>
            <a:endParaRPr lang="fr-BE" altLang="fr-FR"/>
          </a:p>
        </p:txBody>
      </p:sp>
      <p:sp>
        <p:nvSpPr>
          <p:cNvPr id="5" name="Espace réservé du pied de page 4">
            <a:extLst>
              <a:ext uri="{FF2B5EF4-FFF2-40B4-BE49-F238E27FC236}">
                <a16:creationId xmlns:a16="http://schemas.microsoft.com/office/drawing/2014/main" id="{4CADF7E5-C825-494F-B0E3-F1DE354D7284}"/>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77927AB0-855F-4CA8-9333-B13614877E68}"/>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054049B-70D3-4AB5-9F24-32D975672501}" type="slidenum">
              <a:rPr lang="fr-BE" altLang="fr-FR"/>
              <a:pPr>
                <a:defRPr/>
              </a:pPr>
              <a:t>‹N°›</a:t>
            </a:fld>
            <a:endParaRPr lang="fr-BE" altLang="fr-FR"/>
          </a:p>
        </p:txBody>
      </p:sp>
      <p:sp>
        <p:nvSpPr>
          <p:cNvPr id="7" name="Rectangle 6">
            <a:extLst>
              <a:ext uri="{FF2B5EF4-FFF2-40B4-BE49-F238E27FC236}">
                <a16:creationId xmlns:a16="http://schemas.microsoft.com/office/drawing/2014/main" id="{BD9E3679-AE3D-404B-974D-69CBBED7F15B}"/>
              </a:ext>
            </a:extLst>
          </p:cNvPr>
          <p:cNvSpPr>
            <a:spLocks noChangeArrowheads="1"/>
          </p:cNvSpPr>
          <p:nvPr userDrawn="1"/>
        </p:nvSpPr>
        <p:spPr bwMode="auto">
          <a:xfrm>
            <a:off x="2159000" y="646114"/>
            <a:ext cx="8161867" cy="5565775"/>
          </a:xfrm>
          <a:prstGeom prst="rect">
            <a:avLst/>
          </a:prstGeom>
          <a:noFill/>
          <a:ln>
            <a:noFill/>
          </a:ln>
          <a:effectLst>
            <a:outerShdw blurRad="50800" dist="38100" dir="2700000" algn="tl" rotWithShape="0">
              <a:srgbClr val="808080">
                <a:alpha val="39998"/>
              </a:srgbClr>
            </a:outerShdw>
          </a:effectLst>
        </p:spPr>
        <p:txBody>
          <a:bodyPr anchor="ctr"/>
          <a:lstStyle/>
          <a:p>
            <a:pPr algn="ctr" eaLnBrk="1" hangingPunct="1">
              <a:defRPr/>
            </a:pPr>
            <a:endParaRPr lang="fr-BE" sz="1800">
              <a:solidFill>
                <a:schemeClr val="lt1"/>
              </a:solidFill>
              <a:latin typeface="+mn-lt"/>
              <a:cs typeface="+mn-cs"/>
            </a:endParaRPr>
          </a:p>
        </p:txBody>
      </p:sp>
      <p:pic>
        <p:nvPicPr>
          <p:cNvPr id="1031" name="Image 8">
            <a:extLst>
              <a:ext uri="{FF2B5EF4-FFF2-40B4-BE49-F238E27FC236}">
                <a16:creationId xmlns:a16="http://schemas.microsoft.com/office/drawing/2014/main" id="{0C15BE82-1039-4E7C-9441-64A9C29D7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
            <a:ext cx="121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a:extLst>
              <a:ext uri="{FF2B5EF4-FFF2-40B4-BE49-F238E27FC236}">
                <a16:creationId xmlns:a16="http://schemas.microsoft.com/office/drawing/2014/main" id="{F5442630-15DA-4597-AAEC-DD2CE4AA853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867" y="4406901"/>
            <a:ext cx="1397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9921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Moncousin@ulb.be" TargetMode="External"/><Relationship Id="rId2" Type="http://schemas.openxmlformats.org/officeDocument/2006/relationships/hyperlink" Target="mailto:Ana.Maria.Cebolla.Alvarez@ulb.be" TargetMode="External"/><Relationship Id="rId1" Type="http://schemas.openxmlformats.org/officeDocument/2006/relationships/slideLayout" Target="../slideLayouts/slideLayout1.xml"/><Relationship Id="rId4" Type="http://schemas.openxmlformats.org/officeDocument/2006/relationships/hyperlink" Target="https://eur01.safelinks.protection.outlook.com/?url=https%3A%2F%2Fteams.microsoft.com%2Fl%2Fmeetingrecap%3FdriveId%3Db%25210I6z4XlOV0umC93chfvfVDQJ6DGgnMlDid_OtfZnzdcJkicIvi5sTo3JS1GMqCnG%26driveItemId%3D01OWLXBLDV3MKAVZLPPVEKQI32X2PKPP6K%26sitePath%3Dhttps%253A%252F%252Funiversitelibrebruxelles-my.sharepoint.com%252F%253Av%253A%252Fg%252Fpersonal%252Fanne_moncousin_ulb_be%252FEXXbFArlb31IqCN6vp6nv8oBnv_HltO4zGcUwfDcduNxyg%26fileUrl%3Dhttps%253A%252F%252Funiversitelibrebruxelles-my.sharepoint.com%252Fpersonal%252Fanne_moncousin_ulb_be%252FDocuments%252FEnregistrements%252FS%2525C3%2525A9ance%252520d%252527information%252520pour%252520la%252520mobilit%2525C3%2525A9%252520internationale-20251016_120530-Enregistrement%252520de%252520la%252520r%2525C3%2525A9union.mp4%253Fweb%253D1%26iCalUid%3D040000008200E00074C5B7101A82E00800000000FA52A7548C36DC0100000000000000001000000045F6E5C498CBA34C9AB9BC2D39480FFA%26threadId%3D19%253Ameeting_MmE1ZDdmMGYtMmU3Yi00ODg3LTgzN2ItYWQ2ZTNiY2RiMTZi%2540thread.v2%26organizerId%3D623bc0cd-6623-481c-bec8-fa744efdc9db%26tenantId%3D30a5145e-75bd-4212-bb02-8ff9c0ea4ae9%26callId%3Dae3df2b8-bc18-47dc-81de-2770a01689c9%26threadType%3DMeeting%26meetingType%3DScheduled%26subType%3DRecapSharingLink_RecapCore&amp;data=05%7C02%7Canne.moncousin%40ulb.be%7Cabd9560c987248432bec08de0d46f344%7C30a5145e75bd4212bb028ff9c0ea4ae9%7C0%7C0%7C638962795539390591%7CUnknown%7CTWFpbGZsb3d8eyJFbXB0eU1hcGkiOnRydWUsIlYiOiIwLjAuMDAwMCIsIlAiOiJXaW4zMiIsIkFOIjoiTWFpbCIsIldUIjoyfQ%3D%3D%7C0%7C%7C%7C&amp;sdata=QyPXoZCrSf8n0H3cwr2ZTGhYrj3dAmp25j8rq%2FImLPU%3D&amp;reserved=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civis.eu/fr/learn/civis-courses?type%5B%5D=8#cours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tudiant.ulb.be/fr/programme-d-echanges/etudiants-outgoing/financement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etudiant.ulb.be/medias/fichier/2025-26-reglement-fames_1747743056416-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fsm.ulb.b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ur01.safelinks.protection.outlook.com/?url=https%3A%2F%2Fwww.ares-ac.be%2Ffr%2Fbourses-de-voyage&amp;data=05%7C02%7Canne.moncousin%40ulb.be%7Cba621bf97e9a408f160208ddfb722104%7C30a5145e75bd4212bb028ff9c0ea4ae9%7C0%7C0%7C638943189860548503%7CUnknown%7CTWFpbGZsb3d8eyJFbXB0eU1hcGkiOnRydWUsIlYiOiIwLjAuMDAwMCIsIlAiOiJXaW4zMiIsIkFOIjoiTWFpbCIsIldUIjoyfQ%3D%3D%7C0%7C%7C%7C&amp;sdata=K2gQAFlpqOAvCNGcaAYPBRHzsicbRLjN5HHI2KTLovc%3D&amp;reserved=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eur01.safelinks.protection.outlook.com/?url=https%3A%2F%2Fwww.ares-ac.be%2Ffr%2Fbourses-de-voyage-2026-janvier-aout-2026&amp;data=05%7C02%7Canne.moncousin%40ulb.be%7Cba621bf97e9a408f160208ddfb722104%7C30a5145e75bd4212bb028ff9c0ea4ae9%7C0%7C0%7C638943189860564179%7CUnknown%7CTWFpbGZsb3d8eyJFbXB0eU1hcGkiOnRydWUsIlYiOiIwLjAuMDAwMCIsIlAiOiJXaW4zMiIsIkFOIjoiTWFpbCIsIldUIjoyfQ%3D%3D%7C0%7C%7C%7C&amp;sdata=nfFQR0FXRYmkViqixDzPWsfnn4AfdIueNaX2dHXgO%2B8%3D&amp;reserved=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fsm.ulb.be/fr/etudes/mobilite-internationale-erasm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ulb.be/fr/partir-ou-venir-en-echange/parti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www.greenerasmus.org/" TargetMode="External"/><Relationship Id="rId3" Type="http://schemas.openxmlformats.org/officeDocument/2006/relationships/hyperlink" Target="https://www.ulb.be/fr/partir-en-echange/erasmus-goes-green" TargetMode="External"/><Relationship Id="rId7" Type="http://schemas.openxmlformats.org/officeDocument/2006/relationships/hyperlink" Target="https://ulb.adv-pub.moveon4.de/home-page-158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ulb.be/fr/gestion-environnementale/politique-de-voyages-responsables"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2.ulb.ac.be/el/EL58/content/EL58.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lb.be/fr/partir-en-echange/erasmus-goes-green"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ulb.be/fr/partir-en-echange/bi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665163"/>
            <a:ext cx="9144000" cy="2387600"/>
          </a:xfrm>
        </p:spPr>
        <p:txBody>
          <a:bodyPr/>
          <a:lstStyle/>
          <a:p>
            <a:r>
              <a:rPr lang="fr-BE" b="0" dirty="0">
                <a:solidFill>
                  <a:schemeClr val="tx2"/>
                </a:solidFill>
                <a:effectLst/>
              </a:rPr>
              <a:t>Echanges Internationaux à</a:t>
            </a:r>
            <a:br>
              <a:rPr lang="fr-BE" b="0" dirty="0">
                <a:solidFill>
                  <a:schemeClr val="tx2"/>
                </a:solidFill>
                <a:effectLst/>
              </a:rPr>
            </a:br>
            <a:r>
              <a:rPr lang="fr-BE" b="0" dirty="0">
                <a:solidFill>
                  <a:schemeClr val="tx2"/>
                </a:solidFill>
                <a:effectLst/>
              </a:rPr>
              <a:t> la FSM</a:t>
            </a:r>
            <a:endParaRPr lang="fr-FR" dirty="0"/>
          </a:p>
        </p:txBody>
      </p:sp>
      <p:sp>
        <p:nvSpPr>
          <p:cNvPr id="3" name="Sous-titre 2"/>
          <p:cNvSpPr>
            <a:spLocks noGrp="1"/>
          </p:cNvSpPr>
          <p:nvPr>
            <p:ph type="subTitle" idx="1"/>
          </p:nvPr>
        </p:nvSpPr>
        <p:spPr>
          <a:xfrm>
            <a:off x="1524000" y="4348798"/>
            <a:ext cx="9144000" cy="1655762"/>
          </a:xfrm>
        </p:spPr>
        <p:txBody>
          <a:bodyPr/>
          <a:lstStyle/>
          <a:p>
            <a:r>
              <a:rPr lang="fr-FR" b="1" dirty="0">
                <a:solidFill>
                  <a:srgbClr val="C00000"/>
                </a:solidFill>
                <a:hlinkClick r:id="rId2"/>
              </a:rPr>
              <a:t>Ana.Maria.Cebolla.Alvarez@ulb.be</a:t>
            </a:r>
            <a:endParaRPr lang="fr-FR" b="1" dirty="0">
              <a:solidFill>
                <a:srgbClr val="C00000"/>
              </a:solidFill>
            </a:endParaRPr>
          </a:p>
          <a:p>
            <a:r>
              <a:rPr lang="fr-FR" b="1" dirty="0">
                <a:solidFill>
                  <a:srgbClr val="C00000"/>
                </a:solidFill>
                <a:hlinkClick r:id="rId3"/>
              </a:rPr>
              <a:t>Anne.Moncousin@ulb.be</a:t>
            </a:r>
            <a:endParaRPr lang="fr-FR" b="1" dirty="0">
              <a:solidFill>
                <a:srgbClr val="C00000"/>
              </a:solidFill>
            </a:endParaRPr>
          </a:p>
          <a:p>
            <a:endParaRPr lang="fr-FR" dirty="0"/>
          </a:p>
        </p:txBody>
      </p:sp>
      <p:sp>
        <p:nvSpPr>
          <p:cNvPr id="4" name="ZoneTexte 3">
            <a:extLst>
              <a:ext uri="{FF2B5EF4-FFF2-40B4-BE49-F238E27FC236}">
                <a16:creationId xmlns:a16="http://schemas.microsoft.com/office/drawing/2014/main" id="{75D4F1CA-CCDC-6BE9-F12B-BF9024001715}"/>
              </a:ext>
            </a:extLst>
          </p:cNvPr>
          <p:cNvSpPr txBox="1"/>
          <p:nvPr/>
        </p:nvSpPr>
        <p:spPr>
          <a:xfrm>
            <a:off x="2141516" y="3429000"/>
            <a:ext cx="7908967" cy="646331"/>
          </a:xfrm>
          <a:prstGeom prst="rect">
            <a:avLst/>
          </a:prstGeom>
          <a:noFill/>
        </p:spPr>
        <p:txBody>
          <a:bodyPr wrap="square" rtlCol="0">
            <a:spAutoFit/>
          </a:bodyPr>
          <a:lstStyle/>
          <a:p>
            <a:r>
              <a:rPr lang="fr-BE" dirty="0"/>
              <a:t>Enregistrement de la présentation : </a:t>
            </a:r>
            <a:r>
              <a:rPr lang="fr-BE" u="sng" dirty="0">
                <a:hlinkClick r:id="rId4" tooltip="https://teams.microsoft.com/l/meetingrecap?driveId=b%210I6z4XlOV0umC93chfvfVDQJ6DGgnMlDid_OtfZnzdcJkicIvi5sTo3JS1GMqCnG&amp;driveItemId=01OWLXBLDV3MKAVZLPPVEKQI32X2PKPP6K&amp;sitePath=https%3A%2F%2Funiversitelibrebruxelles-my.sharepoint.com%2F%3Av%3A%2Fg%2Fperson"/>
              </a:rPr>
              <a:t>Récapitulatif : Séance d'information pour la mobilité </a:t>
            </a:r>
            <a:r>
              <a:rPr lang="fr-BE" u="sng" dirty="0" err="1">
                <a:hlinkClick r:id="rId4" tooltip="https://teams.microsoft.com/l/meetingrecap?driveId=b%210I6z4XlOV0umC93chfvfVDQJ6DGgnMlDid_OtfZnzdcJkicIvi5sTo3JS1GMqCnG&amp;driveItemId=01OWLXBLDV3MKAVZLPPVEKQI32X2PKPP6K&amp;sitePath=https%3A%2F%2Funiversitelibrebruxelles-my.sharepoint.com%2F%3Av%3A%2Fg%2Fperson"/>
              </a:rPr>
              <a:t>internationalejeudi</a:t>
            </a:r>
            <a:r>
              <a:rPr lang="fr-BE" u="sng" dirty="0">
                <a:hlinkClick r:id="rId4" tooltip="https://teams.microsoft.com/l/meetingrecap?driveId=b%210I6z4XlOV0umC93chfvfVDQJ6DGgnMlDid_OtfZnzdcJkicIvi5sTo3JS1GMqCnG&amp;driveItemId=01OWLXBLDV3MKAVZLPPVEKQI32X2PKPP6K&amp;sitePath=https%3A%2F%2Funiversitelibrebruxelles-my.sharepoint.com%2F%3Av%3A%2Fg%2Fperson"/>
              </a:rPr>
              <a:t> 16 octobre | Réunion | Microsoft Teams</a:t>
            </a:r>
            <a:endParaRPr lang="fr-BE" dirty="0"/>
          </a:p>
        </p:txBody>
      </p:sp>
    </p:spTree>
    <p:extLst>
      <p:ext uri="{BB962C8B-B14F-4D97-AF65-F5344CB8AC3E}">
        <p14:creationId xmlns:p14="http://schemas.microsoft.com/office/powerpoint/2010/main" val="169322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A372B2C-56A1-D612-D67A-C815395C2FB8}"/>
              </a:ext>
            </a:extLst>
          </p:cNvPr>
          <p:cNvSpPr txBox="1"/>
          <p:nvPr/>
        </p:nvSpPr>
        <p:spPr>
          <a:xfrm>
            <a:off x="976122" y="1029869"/>
            <a:ext cx="10024110" cy="4524315"/>
          </a:xfrm>
          <a:prstGeom prst="rect">
            <a:avLst/>
          </a:prstGeom>
          <a:noFill/>
        </p:spPr>
        <p:txBody>
          <a:bodyPr wrap="square">
            <a:spAutoFit/>
          </a:bodyPr>
          <a:lstStyle/>
          <a:p>
            <a:r>
              <a:rPr lang="fr-BE" sz="3200" dirty="0"/>
              <a:t>2025 – 2026:</a:t>
            </a:r>
          </a:p>
          <a:p>
            <a:endParaRPr lang="fr-BE" sz="3200" dirty="0"/>
          </a:p>
          <a:p>
            <a:pPr marL="457200" indent="-457200">
              <a:buFont typeface="Arial" panose="020B0604020202020204" pitchFamily="34" charset="0"/>
              <a:buChar char="•"/>
            </a:pPr>
            <a:r>
              <a:rPr lang="fr-BE" sz="3200" dirty="0" err="1"/>
              <a:t>Biological</a:t>
            </a:r>
            <a:r>
              <a:rPr lang="fr-BE" sz="3200" dirty="0"/>
              <a:t> Basis of </a:t>
            </a:r>
            <a:r>
              <a:rPr lang="fr-BE" sz="3200" dirty="0" err="1"/>
              <a:t>Aging</a:t>
            </a:r>
            <a:r>
              <a:rPr lang="fr-BE" sz="3200" dirty="0"/>
              <a:t> and </a:t>
            </a:r>
            <a:r>
              <a:rPr lang="fr-BE" sz="3200" dirty="0" err="1"/>
              <a:t>Related</a:t>
            </a:r>
            <a:r>
              <a:rPr lang="fr-BE" sz="3200" dirty="0"/>
              <a:t> </a:t>
            </a:r>
            <a:r>
              <a:rPr lang="fr-BE" sz="3200" dirty="0" err="1"/>
              <a:t>Diseases</a:t>
            </a:r>
            <a:r>
              <a:rPr lang="fr-BE" sz="3200" dirty="0"/>
              <a:t>  (</a:t>
            </a:r>
            <a:r>
              <a:rPr lang="en-US" sz="3200" dirty="0"/>
              <a:t>The physical mobility part will take place between 15 to 19 June 2026 in Bucharest, Romania</a:t>
            </a:r>
            <a:r>
              <a:rPr lang="fr-BE" sz="3200" dirty="0"/>
              <a:t>). </a:t>
            </a:r>
            <a:r>
              <a:rPr lang="fr-BE" sz="3200" i="1" dirty="0"/>
              <a:t>Prof. Stéphane Baudry</a:t>
            </a:r>
          </a:p>
          <a:p>
            <a:pPr marL="457200" indent="-457200">
              <a:buFont typeface="Arial" panose="020B0604020202020204" pitchFamily="34" charset="0"/>
              <a:buChar char="•"/>
            </a:pPr>
            <a:endParaRPr lang="fr-BE" sz="3200" i="1" dirty="0"/>
          </a:p>
          <a:p>
            <a:pPr marL="457200" indent="-457200">
              <a:buFont typeface="Arial" panose="020B0604020202020204" pitchFamily="34" charset="0"/>
              <a:buChar char="•"/>
            </a:pPr>
            <a:r>
              <a:rPr lang="fr-BE" sz="3200" dirty="0"/>
              <a:t>https://civis.eu/en/learn/civis-courses/biological-basis-of-aging-and-related-diseases_2nd-edition</a:t>
            </a:r>
          </a:p>
        </p:txBody>
      </p:sp>
      <p:pic>
        <p:nvPicPr>
          <p:cNvPr id="7" name="Image 6">
            <a:extLst>
              <a:ext uri="{FF2B5EF4-FFF2-40B4-BE49-F238E27FC236}">
                <a16:creationId xmlns:a16="http://schemas.microsoft.com/office/drawing/2014/main" id="{18664203-AEB1-1BFE-7463-A50F243FF28E}"/>
              </a:ext>
            </a:extLst>
          </p:cNvPr>
          <p:cNvPicPr>
            <a:picLocks noChangeAspect="1"/>
          </p:cNvPicPr>
          <p:nvPr/>
        </p:nvPicPr>
        <p:blipFill>
          <a:blip r:embed="rId2"/>
          <a:stretch>
            <a:fillRect/>
          </a:stretch>
        </p:blipFill>
        <p:spPr>
          <a:xfrm>
            <a:off x="5988177" y="5804087"/>
            <a:ext cx="4938188" cy="768163"/>
          </a:xfrm>
          <a:prstGeom prst="rect">
            <a:avLst/>
          </a:prstGeom>
        </p:spPr>
      </p:pic>
      <p:sp>
        <p:nvSpPr>
          <p:cNvPr id="8" name="Rectangle 7">
            <a:extLst>
              <a:ext uri="{FF2B5EF4-FFF2-40B4-BE49-F238E27FC236}">
                <a16:creationId xmlns:a16="http://schemas.microsoft.com/office/drawing/2014/main" id="{DE280EA5-4053-009D-6AEA-7EAE6BA6E79B}"/>
              </a:ext>
            </a:extLst>
          </p:cNvPr>
          <p:cNvSpPr/>
          <p:nvPr/>
        </p:nvSpPr>
        <p:spPr>
          <a:xfrm>
            <a:off x="0" y="309881"/>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a:t>
            </a:r>
            <a:r>
              <a:rPr lang="en-US" sz="2800" b="1" i="1" dirty="0" err="1">
                <a:latin typeface="Comic Sans MS" panose="030F0702030302020204" pitchFamily="66" charset="0"/>
              </a:rPr>
              <a:t>proposés</a:t>
            </a:r>
            <a:r>
              <a:rPr lang="en-US" sz="2800" b="1" i="1" dirty="0">
                <a:latin typeface="Comic Sans MS" panose="030F0702030302020204" pitchFamily="66" charset="0"/>
              </a:rPr>
              <a:t> par des ACAs FSM (deadline le 30 </a:t>
            </a:r>
            <a:r>
              <a:rPr lang="en-US" sz="2800" b="1" i="1" dirty="0" err="1">
                <a:latin typeface="Comic Sans MS" panose="030F0702030302020204" pitchFamily="66" charset="0"/>
              </a:rPr>
              <a:t>octobre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65081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B2D6A6B-7C8D-2F98-E1DC-EC6932D2C738}"/>
              </a:ext>
            </a:extLst>
          </p:cNvPr>
          <p:cNvSpPr txBox="1"/>
          <p:nvPr/>
        </p:nvSpPr>
        <p:spPr>
          <a:xfrm>
            <a:off x="2141482" y="2154620"/>
            <a:ext cx="7909035" cy="1569660"/>
          </a:xfrm>
          <a:prstGeom prst="rect">
            <a:avLst/>
          </a:prstGeom>
          <a:noFill/>
        </p:spPr>
        <p:txBody>
          <a:bodyPr wrap="square" rtlCol="0">
            <a:spAutoFit/>
          </a:bodyPr>
          <a:lstStyle/>
          <a:p>
            <a:r>
              <a:rPr lang="fr-BE" sz="3200" b="1" dirty="0"/>
              <a:t>Tout autre BIP pourra vous être reconnu comme crédit supplémentaire gratuit à pondération zéro</a:t>
            </a:r>
          </a:p>
        </p:txBody>
      </p:sp>
      <p:sp>
        <p:nvSpPr>
          <p:cNvPr id="3" name="TextBox 7">
            <a:extLst>
              <a:ext uri="{FF2B5EF4-FFF2-40B4-BE49-F238E27FC236}">
                <a16:creationId xmlns:a16="http://schemas.microsoft.com/office/drawing/2014/main" id="{B42FAF83-4171-4340-3FD4-38C86D1F0EBB}"/>
              </a:ext>
            </a:extLst>
          </p:cNvPr>
          <p:cNvSpPr txBox="1"/>
          <p:nvPr/>
        </p:nvSpPr>
        <p:spPr>
          <a:xfrm>
            <a:off x="2473385" y="4389429"/>
            <a:ext cx="6157290" cy="369332"/>
          </a:xfrm>
          <a:prstGeom prst="rect">
            <a:avLst/>
          </a:prstGeom>
          <a:noFill/>
        </p:spPr>
        <p:txBody>
          <a:bodyPr wrap="square">
            <a:spAutoFit/>
          </a:bodyPr>
          <a:lstStyle/>
          <a:p>
            <a:r>
              <a:rPr lang="en-GB" dirty="0">
                <a:hlinkClick r:id="rId2"/>
              </a:rPr>
              <a:t>https://civis.eu/fr/learn/civis-courses?type%5B%5D=8#courses</a:t>
            </a:r>
            <a:endParaRPr lang="en-GB" dirty="0"/>
          </a:p>
        </p:txBody>
      </p:sp>
    </p:spTree>
    <p:extLst>
      <p:ext uri="{BB962C8B-B14F-4D97-AF65-F5344CB8AC3E}">
        <p14:creationId xmlns:p14="http://schemas.microsoft.com/office/powerpoint/2010/main" val="158242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F5DC50-35C7-F392-58F7-535F903202B0}"/>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endParaRPr lang="fr-FR" sz="2800" b="1" i="1" dirty="0">
              <a:latin typeface="Comic Sans MS" panose="030F0702030302020204" pitchFamily="66" charset="0"/>
            </a:endParaRPr>
          </a:p>
        </p:txBody>
      </p:sp>
      <p:sp>
        <p:nvSpPr>
          <p:cNvPr id="3" name="TextBox 2">
            <a:extLst>
              <a:ext uri="{FF2B5EF4-FFF2-40B4-BE49-F238E27FC236}">
                <a16:creationId xmlns:a16="http://schemas.microsoft.com/office/drawing/2014/main" id="{CEDBD87D-B24D-F4AB-936C-338BD4FE8373}"/>
              </a:ext>
            </a:extLst>
          </p:cNvPr>
          <p:cNvSpPr txBox="1"/>
          <p:nvPr/>
        </p:nvSpPr>
        <p:spPr>
          <a:xfrm>
            <a:off x="233680" y="1854200"/>
            <a:ext cx="11379200" cy="1477328"/>
          </a:xfrm>
          <a:prstGeom prst="rect">
            <a:avLst/>
          </a:prstGeom>
          <a:noFill/>
        </p:spPr>
        <p:txBody>
          <a:bodyPr wrap="square" rtlCol="0">
            <a:spAutoFit/>
          </a:bodyPr>
          <a:lstStyle/>
          <a:p>
            <a:r>
              <a:rPr lang="fr-BE" dirty="0"/>
              <a:t>La mobilité vers les destinations proposées suivantes se fait sur base de conventions bilatérales avec nos partenaires. Ceci nous permet d’être certains de la qualité des enseignements que vous allez suivre chez nos partenaires, ce qui nous permet de valoriser les cours réussis dans votre PAE.</a:t>
            </a:r>
          </a:p>
          <a:p>
            <a:endParaRPr lang="fr-BE" dirty="0"/>
          </a:p>
          <a:p>
            <a:r>
              <a:rPr lang="fr-BE" dirty="0"/>
              <a:t>Actuellement, nous n’avons pas de mobilité d’études à proposer pour la section d’ostéo. </a:t>
            </a:r>
            <a:endParaRPr lang="en-GB" dirty="0"/>
          </a:p>
        </p:txBody>
      </p:sp>
    </p:spTree>
    <p:extLst>
      <p:ext uri="{BB962C8B-B14F-4D97-AF65-F5344CB8AC3E}">
        <p14:creationId xmlns:p14="http://schemas.microsoft.com/office/powerpoint/2010/main" val="140364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222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endParaRPr lang="fr-FR" sz="2800" b="1" i="1" dirty="0">
              <a:latin typeface="Comic Sans MS" panose="030F0702030302020204" pitchFamily="66" charset="0"/>
            </a:endParaRPr>
          </a:p>
        </p:txBody>
      </p:sp>
      <p:sp>
        <p:nvSpPr>
          <p:cNvPr id="5" name="Rectangle 4"/>
          <p:cNvSpPr/>
          <p:nvPr/>
        </p:nvSpPr>
        <p:spPr>
          <a:xfrm>
            <a:off x="1234440" y="1707982"/>
            <a:ext cx="10223938" cy="5072799"/>
          </a:xfrm>
          <a:prstGeom prst="rect">
            <a:avLst/>
          </a:prstGeom>
          <a:noFill/>
        </p:spPr>
        <p:txBody>
          <a:bodyPr wrap="square">
            <a:spAutoFit/>
          </a:bodyPr>
          <a:lstStyle/>
          <a:p>
            <a:pPr>
              <a:lnSpc>
                <a:spcPct val="80000"/>
              </a:lnSpc>
            </a:pPr>
            <a:r>
              <a:rPr lang="fr-BE" sz="2200" b="1" dirty="0"/>
              <a:t>F.S.M. vers les destinations « proposées »:</a:t>
            </a:r>
          </a:p>
          <a:p>
            <a:pPr>
              <a:lnSpc>
                <a:spcPct val="80000"/>
              </a:lnSpc>
            </a:pPr>
            <a:endParaRPr lang="fr-BE" sz="2200" b="1" dirty="0"/>
          </a:p>
          <a:p>
            <a:pPr>
              <a:lnSpc>
                <a:spcPct val="80000"/>
              </a:lnSpc>
            </a:pPr>
            <a:r>
              <a:rPr lang="fr-BE" sz="2200" b="1" dirty="0"/>
              <a:t>Partir en Erasmus (minimum 3 mois, SMS) ou hors Erasmus (minimum 1 mois)</a:t>
            </a:r>
          </a:p>
          <a:p>
            <a:pPr lvl="1">
              <a:lnSpc>
                <a:spcPct val="80000"/>
              </a:lnSpc>
            </a:pPr>
            <a:r>
              <a:rPr lang="fr-BE" sz="2000" dirty="0"/>
              <a:t>Sur base d’une convention bilatérale facultaire</a:t>
            </a:r>
          </a:p>
          <a:p>
            <a:pPr marL="393700" lvl="1" indent="0">
              <a:lnSpc>
                <a:spcPct val="80000"/>
              </a:lnSpc>
              <a:buNone/>
            </a:pPr>
            <a:endParaRPr lang="fr-BE" sz="2000" dirty="0"/>
          </a:p>
          <a:p>
            <a:pPr>
              <a:lnSpc>
                <a:spcPct val="80000"/>
              </a:lnSpc>
            </a:pPr>
            <a:r>
              <a:rPr lang="fr-BE" sz="2200" b="1" dirty="0"/>
              <a:t>Quand postuler?</a:t>
            </a:r>
          </a:p>
          <a:p>
            <a:pPr lvl="1">
              <a:lnSpc>
                <a:spcPct val="80000"/>
              </a:lnSpc>
            </a:pPr>
            <a:r>
              <a:rPr lang="fr-BE" sz="2000" dirty="0"/>
              <a:t>Kinésithérapie: en BA3 </a:t>
            </a:r>
          </a:p>
          <a:p>
            <a:pPr lvl="1">
              <a:lnSpc>
                <a:spcPct val="80000"/>
              </a:lnSpc>
            </a:pPr>
            <a:r>
              <a:rPr lang="fr-BE" sz="2000" dirty="0"/>
              <a:t>Education Physique: en MA1</a:t>
            </a:r>
          </a:p>
          <a:p>
            <a:pPr>
              <a:lnSpc>
                <a:spcPct val="80000"/>
              </a:lnSpc>
            </a:pPr>
            <a:endParaRPr lang="fr-BE" sz="2200" b="1" dirty="0"/>
          </a:p>
          <a:p>
            <a:pPr>
              <a:lnSpc>
                <a:spcPct val="80000"/>
              </a:lnSpc>
            </a:pPr>
            <a:r>
              <a:rPr lang="fr-BE" sz="2200" b="1" dirty="0"/>
              <a:t>Quand partir?</a:t>
            </a:r>
          </a:p>
          <a:p>
            <a:pPr lvl="1">
              <a:lnSpc>
                <a:spcPct val="80000"/>
              </a:lnSpc>
            </a:pPr>
            <a:r>
              <a:rPr lang="fr-BE" sz="2000" dirty="0"/>
              <a:t>Kinésithérapie: 2</a:t>
            </a:r>
            <a:r>
              <a:rPr lang="fr-BE" sz="2000" baseline="30000" dirty="0"/>
              <a:t>ème</a:t>
            </a:r>
            <a:r>
              <a:rPr lang="fr-BE" sz="2000" dirty="0"/>
              <a:t> semestre MA1 (stages/cours)</a:t>
            </a:r>
          </a:p>
          <a:p>
            <a:pPr lvl="1">
              <a:lnSpc>
                <a:spcPct val="80000"/>
              </a:lnSpc>
            </a:pPr>
            <a:r>
              <a:rPr lang="fr-BE" sz="2000" dirty="0"/>
              <a:t>Education Physique: 2</a:t>
            </a:r>
            <a:r>
              <a:rPr lang="fr-BE" sz="2000" baseline="30000" dirty="0"/>
              <a:t>ème</a:t>
            </a:r>
            <a:r>
              <a:rPr lang="fr-BE" sz="2000" dirty="0"/>
              <a:t> semestre MA2 (cours)</a:t>
            </a:r>
          </a:p>
          <a:p>
            <a:pPr lvl="1">
              <a:lnSpc>
                <a:spcPct val="80000"/>
              </a:lnSpc>
            </a:pPr>
            <a:endParaRPr lang="fr-BE" sz="2000" dirty="0"/>
          </a:p>
          <a:p>
            <a:pPr>
              <a:lnSpc>
                <a:spcPct val="80000"/>
              </a:lnSpc>
            </a:pPr>
            <a:endParaRPr lang="fr-BE" sz="2200" b="1" dirty="0">
              <a:solidFill>
                <a:srgbClr val="FF0000"/>
              </a:solidFill>
            </a:endParaRPr>
          </a:p>
          <a:p>
            <a:pPr>
              <a:lnSpc>
                <a:spcPct val="80000"/>
              </a:lnSpc>
            </a:pPr>
            <a:r>
              <a:rPr lang="fr-BE" sz="2200" b="1" dirty="0">
                <a:solidFill>
                  <a:srgbClr val="FF0000"/>
                </a:solidFill>
              </a:rPr>
              <a:t>S’inscrire par le formulaire en ligne accessible via le portail mobilité FSM ouvert uniquement entre le </a:t>
            </a:r>
            <a:r>
              <a:rPr lang="fr-BE" sz="2200" b="1" u="sng" dirty="0">
                <a:solidFill>
                  <a:srgbClr val="FF0000"/>
                </a:solidFill>
              </a:rPr>
              <a:t>25 janvier et le 15 février 2026</a:t>
            </a:r>
          </a:p>
          <a:p>
            <a:pPr>
              <a:lnSpc>
                <a:spcPct val="80000"/>
              </a:lnSpc>
            </a:pPr>
            <a:endParaRPr lang="fr-BE" sz="2200" b="1" dirty="0">
              <a:solidFill>
                <a:srgbClr val="FF0000"/>
              </a:solidFill>
            </a:endParaRPr>
          </a:p>
          <a:p>
            <a:pPr>
              <a:lnSpc>
                <a:spcPct val="80000"/>
              </a:lnSpc>
            </a:pPr>
            <a:endParaRPr lang="fr-BE" sz="2200" b="1" dirty="0">
              <a:solidFill>
                <a:srgbClr val="FF0000"/>
              </a:solidFill>
            </a:endParaRPr>
          </a:p>
          <a:p>
            <a:pPr>
              <a:lnSpc>
                <a:spcPct val="80000"/>
              </a:lnSpc>
            </a:pPr>
            <a:r>
              <a:rPr lang="fr-BE" sz="2200" b="1" dirty="0"/>
              <a:t>Joindre une lettre de motivation.</a:t>
            </a:r>
            <a:endParaRPr lang="fr-BE" sz="2200" dirty="0"/>
          </a:p>
        </p:txBody>
      </p:sp>
      <p:sp>
        <p:nvSpPr>
          <p:cNvPr id="3" name="Rectangle 2">
            <a:extLst>
              <a:ext uri="{FF2B5EF4-FFF2-40B4-BE49-F238E27FC236}">
                <a16:creationId xmlns:a16="http://schemas.microsoft.com/office/drawing/2014/main" id="{0A4A0564-0932-2838-2ED5-A40F4C173DE3}"/>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r>
              <a:rPr lang="en-US" sz="2800" b="1" i="1" dirty="0">
                <a:latin typeface="Comic Sans MS" panose="030F0702030302020204" pitchFamily="66" charset="0"/>
              </a:rPr>
              <a:t> Erasmus+</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265931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r>
              <a:rPr lang="en-US" sz="2800" b="1" i="1" dirty="0">
                <a:latin typeface="Comic Sans MS" panose="030F0702030302020204" pitchFamily="66" charset="0"/>
              </a:rPr>
              <a:t> – </a:t>
            </a:r>
            <a:r>
              <a:rPr lang="en-US" sz="2800" b="1" i="1" dirty="0" err="1">
                <a:latin typeface="Comic Sans MS" panose="030F0702030302020204" pitchFamily="66" charset="0"/>
              </a:rPr>
              <a:t>Cours</a:t>
            </a:r>
            <a:r>
              <a:rPr lang="en-US" sz="2800" b="1" i="1" dirty="0">
                <a:latin typeface="Comic Sans MS" panose="030F0702030302020204" pitchFamily="66" charset="0"/>
              </a:rPr>
              <a:t> : </a:t>
            </a:r>
            <a:r>
              <a:rPr lang="en-US" sz="2800" b="1" i="1" dirty="0" err="1">
                <a:latin typeface="Comic Sans MS" panose="030F0702030302020204" pitchFamily="66" charset="0"/>
              </a:rPr>
              <a:t>Séjours</a:t>
            </a:r>
            <a:r>
              <a:rPr lang="en-US" sz="2800" b="1" i="1" dirty="0">
                <a:latin typeface="Comic Sans MS" panose="030F0702030302020204" pitchFamily="66" charset="0"/>
              </a:rPr>
              <a:t> “SMS”</a:t>
            </a:r>
            <a:endParaRPr lang="fr-FR" sz="2800" b="1" i="1" dirty="0">
              <a:latin typeface="Comic Sans MS" panose="030F0702030302020204" pitchFamily="66" charset="0"/>
            </a:endParaRPr>
          </a:p>
        </p:txBody>
      </p:sp>
      <p:sp>
        <p:nvSpPr>
          <p:cNvPr id="3" name="Rectangle 2"/>
          <p:cNvSpPr/>
          <p:nvPr/>
        </p:nvSpPr>
        <p:spPr>
          <a:xfrm>
            <a:off x="1422413" y="5053181"/>
            <a:ext cx="152798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Formulaire d’inscription (FSM)</a:t>
            </a:r>
          </a:p>
          <a:p>
            <a:pPr algn="ctr"/>
            <a:r>
              <a:rPr lang="fr-BE" b="1" dirty="0"/>
              <a:t>(</a:t>
            </a:r>
            <a:r>
              <a:rPr lang="fr-BE" b="1" dirty="0" err="1"/>
              <a:t>Y.c</a:t>
            </a:r>
            <a:r>
              <a:rPr lang="fr-BE" b="1" dirty="0"/>
              <a:t>. Learning Agreement)</a:t>
            </a:r>
            <a:endParaRPr lang="fr-FR" b="1" dirty="0"/>
          </a:p>
        </p:txBody>
      </p:sp>
      <p:sp>
        <p:nvSpPr>
          <p:cNvPr id="9" name="Rectangle 8"/>
          <p:cNvSpPr/>
          <p:nvPr/>
        </p:nvSpPr>
        <p:spPr>
          <a:xfrm>
            <a:off x="9091326" y="5053181"/>
            <a:ext cx="1545375"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Départ en cours</a:t>
            </a:r>
          </a:p>
        </p:txBody>
      </p:sp>
      <p:sp>
        <p:nvSpPr>
          <p:cNvPr id="26" name="ZoneTexte 25"/>
          <p:cNvSpPr txBox="1"/>
          <p:nvPr/>
        </p:nvSpPr>
        <p:spPr>
          <a:xfrm>
            <a:off x="1485901" y="4476178"/>
            <a:ext cx="1400918" cy="646331"/>
          </a:xfrm>
          <a:prstGeom prst="rect">
            <a:avLst/>
          </a:prstGeom>
          <a:noFill/>
        </p:spPr>
        <p:txBody>
          <a:bodyPr wrap="square" rtlCol="0">
            <a:spAutoFit/>
          </a:bodyPr>
          <a:lstStyle/>
          <a:p>
            <a:pPr algn="ctr"/>
            <a:r>
              <a:rPr lang="fr-FR" dirty="0">
                <a:solidFill>
                  <a:srgbClr val="FF0000"/>
                </a:solidFill>
              </a:rPr>
              <a:t>25 janvier</a:t>
            </a:r>
          </a:p>
          <a:p>
            <a:pPr algn="ctr"/>
            <a:r>
              <a:rPr lang="fr-FR" dirty="0">
                <a:solidFill>
                  <a:srgbClr val="FF0000"/>
                </a:solidFill>
              </a:rPr>
              <a:t>2026</a:t>
            </a:r>
          </a:p>
        </p:txBody>
      </p:sp>
      <p:sp>
        <p:nvSpPr>
          <p:cNvPr id="31" name="Rectangle 30"/>
          <p:cNvSpPr/>
          <p:nvPr/>
        </p:nvSpPr>
        <p:spPr>
          <a:xfrm>
            <a:off x="3950077" y="5041615"/>
            <a:ext cx="1476550" cy="156396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Sélection des postulants (FSM)</a:t>
            </a:r>
          </a:p>
        </p:txBody>
      </p:sp>
      <p:cxnSp>
        <p:nvCxnSpPr>
          <p:cNvPr id="39" name="Connecteur droit avec flèche 38"/>
          <p:cNvCxnSpPr/>
          <p:nvPr/>
        </p:nvCxnSpPr>
        <p:spPr>
          <a:xfrm>
            <a:off x="3060221" y="5860847"/>
            <a:ext cx="78962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3" name="ZoneTexte 42"/>
          <p:cNvSpPr txBox="1"/>
          <p:nvPr/>
        </p:nvSpPr>
        <p:spPr>
          <a:xfrm>
            <a:off x="4045216" y="4476178"/>
            <a:ext cx="1254442" cy="646331"/>
          </a:xfrm>
          <a:prstGeom prst="rect">
            <a:avLst/>
          </a:prstGeom>
          <a:noFill/>
        </p:spPr>
        <p:txBody>
          <a:bodyPr wrap="square" rtlCol="0">
            <a:spAutoFit/>
          </a:bodyPr>
          <a:lstStyle/>
          <a:p>
            <a:pPr algn="ctr"/>
            <a:r>
              <a:rPr lang="fr-FR" dirty="0">
                <a:solidFill>
                  <a:srgbClr val="FF0000"/>
                </a:solidFill>
              </a:rPr>
              <a:t>15 février</a:t>
            </a:r>
          </a:p>
          <a:p>
            <a:pPr algn="ctr"/>
            <a:r>
              <a:rPr lang="fr-FR" dirty="0">
                <a:solidFill>
                  <a:srgbClr val="FF0000"/>
                </a:solidFill>
              </a:rPr>
              <a:t>2026</a:t>
            </a:r>
          </a:p>
        </p:txBody>
      </p:sp>
      <p:sp>
        <p:nvSpPr>
          <p:cNvPr id="46" name="ZoneTexte 45"/>
          <p:cNvSpPr txBox="1"/>
          <p:nvPr/>
        </p:nvSpPr>
        <p:spPr>
          <a:xfrm>
            <a:off x="9240450" y="4493888"/>
            <a:ext cx="1241045" cy="646331"/>
          </a:xfrm>
          <a:prstGeom prst="rect">
            <a:avLst/>
          </a:prstGeom>
          <a:noFill/>
        </p:spPr>
        <p:txBody>
          <a:bodyPr wrap="none" rtlCol="0">
            <a:spAutoFit/>
          </a:bodyPr>
          <a:lstStyle/>
          <a:p>
            <a:pPr algn="ctr"/>
            <a:r>
              <a:rPr lang="fr-FR" dirty="0"/>
              <a:t>2</a:t>
            </a:r>
            <a:r>
              <a:rPr lang="fr-FR" baseline="30000" dirty="0"/>
              <a:t>ème</a:t>
            </a:r>
            <a:r>
              <a:rPr lang="fr-FR" dirty="0"/>
              <a:t> quadri</a:t>
            </a:r>
          </a:p>
          <a:p>
            <a:pPr algn="ctr"/>
            <a:r>
              <a:rPr lang="fr-FR" dirty="0"/>
              <a:t> </a:t>
            </a:r>
            <a:r>
              <a:rPr lang="fr-FR" dirty="0">
                <a:solidFill>
                  <a:srgbClr val="FF0000"/>
                </a:solidFill>
              </a:rPr>
              <a:t>2027</a:t>
            </a:r>
          </a:p>
        </p:txBody>
      </p:sp>
      <p:sp>
        <p:nvSpPr>
          <p:cNvPr id="4" name="ZoneTexte 3"/>
          <p:cNvSpPr txBox="1"/>
          <p:nvPr/>
        </p:nvSpPr>
        <p:spPr>
          <a:xfrm>
            <a:off x="1030951" y="996668"/>
            <a:ext cx="8830022" cy="2308324"/>
          </a:xfrm>
          <a:prstGeom prst="rect">
            <a:avLst/>
          </a:prstGeom>
          <a:noFill/>
        </p:spPr>
        <p:txBody>
          <a:bodyPr wrap="square" rtlCol="0">
            <a:spAutoFit/>
          </a:bodyPr>
          <a:lstStyle/>
          <a:p>
            <a:pPr marL="457200" indent="-457200">
              <a:buFont typeface="Wingdings" panose="05000000000000000000" pitchFamily="2" charset="2"/>
              <a:buChar char="à"/>
            </a:pPr>
            <a:r>
              <a:rPr lang="fr-BE" sz="2400" dirty="0"/>
              <a:t>Séjours avec :</a:t>
            </a:r>
          </a:p>
          <a:p>
            <a:pPr marL="342900" indent="-342900">
              <a:buFontTx/>
              <a:buChar char="-"/>
            </a:pPr>
            <a:r>
              <a:rPr lang="fr-BE" sz="2000" dirty="0"/>
              <a:t>Learning Agreement (contrat d’études dans lequel il doit être spécifié les cours à faire chez notre partenaire remplaçants des cours de chez nous).</a:t>
            </a:r>
          </a:p>
          <a:p>
            <a:pPr marL="342900" indent="-342900">
              <a:buFontTx/>
              <a:buChar char="-"/>
            </a:pPr>
            <a:r>
              <a:rPr lang="fr-BE" sz="2000" dirty="0"/>
              <a:t>Examens évalués par l’université d’accueil (! Respect du nombre ECTS)</a:t>
            </a:r>
          </a:p>
          <a:p>
            <a:pPr marL="342900" indent="-342900">
              <a:buFontTx/>
              <a:buChar char="-"/>
            </a:pPr>
            <a:r>
              <a:rPr lang="fr-BE" sz="2000" dirty="0"/>
              <a:t>3 mois pour les kinés (15 ECTS). Pour les kinés, le programme inclus les stages (avec des séminaires et/ou de cours théoriques)</a:t>
            </a:r>
          </a:p>
          <a:p>
            <a:pPr marL="342900" indent="-342900">
              <a:buFontTx/>
              <a:buChar char="-"/>
            </a:pPr>
            <a:r>
              <a:rPr lang="fr-BE" sz="2000" dirty="0"/>
              <a:t>Un quadrimestre complet pour l’éducation physique (30 ECTS)</a:t>
            </a:r>
            <a:endParaRPr lang="fr-FR" sz="3200" dirty="0"/>
          </a:p>
        </p:txBody>
      </p:sp>
      <p:sp>
        <p:nvSpPr>
          <p:cNvPr id="29" name="Rectangle 28"/>
          <p:cNvSpPr/>
          <p:nvPr/>
        </p:nvSpPr>
        <p:spPr>
          <a:xfrm>
            <a:off x="6479127" y="5053181"/>
            <a:ext cx="154894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Adaptation du Learning Agreement </a:t>
            </a:r>
          </a:p>
        </p:txBody>
      </p:sp>
      <p:sp>
        <p:nvSpPr>
          <p:cNvPr id="30" name="ZoneTexte 29"/>
          <p:cNvSpPr txBox="1"/>
          <p:nvPr/>
        </p:nvSpPr>
        <p:spPr>
          <a:xfrm>
            <a:off x="6254424" y="4493889"/>
            <a:ext cx="1998345" cy="646331"/>
          </a:xfrm>
          <a:prstGeom prst="rect">
            <a:avLst/>
          </a:prstGeom>
          <a:noFill/>
        </p:spPr>
        <p:txBody>
          <a:bodyPr wrap="square" rtlCol="0">
            <a:spAutoFit/>
          </a:bodyPr>
          <a:lstStyle/>
          <a:p>
            <a:pPr algn="ctr"/>
            <a:r>
              <a:rPr lang="fr-FR" dirty="0"/>
              <a:t>avant le départ </a:t>
            </a:r>
            <a:r>
              <a:rPr lang="fr-FR" dirty="0">
                <a:solidFill>
                  <a:srgbClr val="FF0000"/>
                </a:solidFill>
              </a:rPr>
              <a:t>2027</a:t>
            </a:r>
          </a:p>
        </p:txBody>
      </p:sp>
      <p:cxnSp>
        <p:nvCxnSpPr>
          <p:cNvPr id="32" name="Connecteur droit avec flèche 31"/>
          <p:cNvCxnSpPr/>
          <p:nvPr/>
        </p:nvCxnSpPr>
        <p:spPr>
          <a:xfrm>
            <a:off x="8159474" y="5860210"/>
            <a:ext cx="80044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Connecteur droit avec flèche 39"/>
          <p:cNvCxnSpPr/>
          <p:nvPr/>
        </p:nvCxnSpPr>
        <p:spPr>
          <a:xfrm>
            <a:off x="5535769" y="5838680"/>
            <a:ext cx="834216" cy="439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 name="ZoneTexte 15">
            <a:extLst>
              <a:ext uri="{FF2B5EF4-FFF2-40B4-BE49-F238E27FC236}">
                <a16:creationId xmlns:a16="http://schemas.microsoft.com/office/drawing/2014/main" id="{96B277AB-F4EC-4879-9557-EE73D7F94DDE}"/>
              </a:ext>
            </a:extLst>
          </p:cNvPr>
          <p:cNvSpPr txBox="1"/>
          <p:nvPr/>
        </p:nvSpPr>
        <p:spPr>
          <a:xfrm>
            <a:off x="4386867" y="1007608"/>
            <a:ext cx="6153664" cy="319446"/>
          </a:xfrm>
          <a:prstGeom prst="rect">
            <a:avLst/>
          </a:prstGeom>
          <a:noFill/>
        </p:spPr>
        <p:txBody>
          <a:bodyPr wrap="square">
            <a:spAutoFit/>
          </a:bodyPr>
          <a:lstStyle/>
          <a:p>
            <a:pPr>
              <a:lnSpc>
                <a:spcPct val="80000"/>
              </a:lnSpc>
            </a:pPr>
            <a:r>
              <a:rPr lang="fr-BE" sz="1800" b="1" dirty="0"/>
              <a:t>F.S.M. vers les destinations « proposées »:</a:t>
            </a:r>
          </a:p>
        </p:txBody>
      </p:sp>
      <p:sp>
        <p:nvSpPr>
          <p:cNvPr id="19" name="ZoneTexte 18">
            <a:extLst>
              <a:ext uri="{FF2B5EF4-FFF2-40B4-BE49-F238E27FC236}">
                <a16:creationId xmlns:a16="http://schemas.microsoft.com/office/drawing/2014/main" id="{759554A1-96B3-4522-9449-262AA480A8AC}"/>
              </a:ext>
            </a:extLst>
          </p:cNvPr>
          <p:cNvSpPr txBox="1"/>
          <p:nvPr/>
        </p:nvSpPr>
        <p:spPr>
          <a:xfrm>
            <a:off x="355545" y="3362750"/>
            <a:ext cx="11655222" cy="923330"/>
          </a:xfrm>
          <a:prstGeom prst="rect">
            <a:avLst/>
          </a:prstGeom>
          <a:noFill/>
        </p:spPr>
        <p:txBody>
          <a:bodyPr wrap="square">
            <a:spAutoFit/>
          </a:bodyPr>
          <a:lstStyle/>
          <a:p>
            <a:pPr marL="285750" indent="-285750">
              <a:buFont typeface="Arial" panose="020B0604020202020204" pitchFamily="34" charset="0"/>
              <a:buChar char="•"/>
            </a:pPr>
            <a:r>
              <a:rPr lang="fr-BE" b="1" dirty="0">
                <a:effectLst/>
              </a:rPr>
              <a:t>Hors-Europe :</a:t>
            </a:r>
          </a:p>
          <a:p>
            <a:r>
              <a:rPr lang="fr-BE" b="1" dirty="0">
                <a:solidFill>
                  <a:srgbClr val="FF0000"/>
                </a:solidFill>
                <a:effectLst/>
              </a:rPr>
              <a:t>	15 décembre 2025</a:t>
            </a:r>
            <a:r>
              <a:rPr lang="fr-BE" dirty="0">
                <a:effectLst/>
              </a:rPr>
              <a:t> : Ouverture du formulaire pour les destinations hors-Europe toutes disciplines </a:t>
            </a:r>
          </a:p>
          <a:p>
            <a:r>
              <a:rPr lang="fr-BE" b="1">
                <a:solidFill>
                  <a:srgbClr val="FF0000"/>
                </a:solidFill>
                <a:effectLst/>
              </a:rPr>
              <a:t>	5 </a:t>
            </a:r>
            <a:r>
              <a:rPr lang="fr-BE" b="1" dirty="0">
                <a:solidFill>
                  <a:srgbClr val="FF0000"/>
                </a:solidFill>
                <a:effectLst/>
              </a:rPr>
              <a:t>janvier 2026</a:t>
            </a:r>
            <a:r>
              <a:rPr lang="fr-BE" dirty="0">
                <a:effectLst/>
              </a:rPr>
              <a:t> : Échéance pour les étudiants, pour soumettre le formulaire « hors-Europe »</a:t>
            </a:r>
            <a:endParaRPr lang="fr-FR" dirty="0"/>
          </a:p>
        </p:txBody>
      </p:sp>
      <p:sp>
        <p:nvSpPr>
          <p:cNvPr id="7" name="ZoneTexte 6">
            <a:extLst>
              <a:ext uri="{FF2B5EF4-FFF2-40B4-BE49-F238E27FC236}">
                <a16:creationId xmlns:a16="http://schemas.microsoft.com/office/drawing/2014/main" id="{376BD6E5-CED3-4FC8-87EA-2A0D4D990770}"/>
              </a:ext>
            </a:extLst>
          </p:cNvPr>
          <p:cNvSpPr txBox="1"/>
          <p:nvPr/>
        </p:nvSpPr>
        <p:spPr>
          <a:xfrm>
            <a:off x="355545" y="4199534"/>
            <a:ext cx="4215072" cy="369332"/>
          </a:xfrm>
          <a:prstGeom prst="rect">
            <a:avLst/>
          </a:prstGeom>
          <a:noFill/>
        </p:spPr>
        <p:txBody>
          <a:bodyPr wrap="square" rtlCol="0">
            <a:spAutoFit/>
          </a:bodyPr>
          <a:lstStyle/>
          <a:p>
            <a:pPr marL="285750" indent="-285750">
              <a:buFont typeface="Arial" panose="020B0604020202020204" pitchFamily="34" charset="0"/>
              <a:buChar char="•"/>
            </a:pPr>
            <a:r>
              <a:rPr lang="fr-FR" b="1" dirty="0"/>
              <a:t>Europe (et conventions facultaires):</a:t>
            </a:r>
          </a:p>
        </p:txBody>
      </p:sp>
      <p:sp>
        <p:nvSpPr>
          <p:cNvPr id="5" name="ZoneTexte 4"/>
          <p:cNvSpPr txBox="1"/>
          <p:nvPr/>
        </p:nvSpPr>
        <p:spPr>
          <a:xfrm>
            <a:off x="189287" y="2935826"/>
            <a:ext cx="1296613" cy="369332"/>
          </a:xfrm>
          <a:prstGeom prst="rect">
            <a:avLst/>
          </a:prstGeom>
          <a:noFill/>
        </p:spPr>
        <p:txBody>
          <a:bodyPr wrap="square" rtlCol="0">
            <a:spAutoFit/>
          </a:bodyPr>
          <a:lstStyle/>
          <a:p>
            <a:r>
              <a:rPr lang="fr-BE" b="1" u="sng" dirty="0"/>
              <a:t>Échéances</a:t>
            </a:r>
            <a:r>
              <a:rPr lang="fr-BE" dirty="0"/>
              <a:t> :</a:t>
            </a:r>
            <a:endParaRPr lang="fr-FR" dirty="0"/>
          </a:p>
        </p:txBody>
      </p:sp>
    </p:spTree>
    <p:extLst>
      <p:ext uri="{BB962C8B-B14F-4D97-AF65-F5344CB8AC3E}">
        <p14:creationId xmlns:p14="http://schemas.microsoft.com/office/powerpoint/2010/main" val="300193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a:t>
            </a:r>
            <a:r>
              <a:rPr lang="en-US" sz="2800" b="1" i="1" dirty="0" err="1">
                <a:latin typeface="Comic Sans MS" panose="030F0702030302020204" pitchFamily="66" charset="0"/>
              </a:rPr>
              <a:t>Kinésithérapie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424168990"/>
              </p:ext>
            </p:extLst>
          </p:nvPr>
        </p:nvGraphicFramePr>
        <p:xfrm>
          <a:off x="578431" y="1680208"/>
          <a:ext cx="11227442" cy="4663440"/>
        </p:xfrm>
        <a:graphic>
          <a:graphicData uri="http://schemas.openxmlformats.org/drawingml/2006/table">
            <a:tbl>
              <a:tblPr firstRow="1" firstCol="1" bandRow="1"/>
              <a:tblGrid>
                <a:gridCol w="1618103">
                  <a:extLst>
                    <a:ext uri="{9D8B030D-6E8A-4147-A177-3AD203B41FA5}">
                      <a16:colId xmlns:a16="http://schemas.microsoft.com/office/drawing/2014/main" val="20000"/>
                    </a:ext>
                  </a:extLst>
                </a:gridCol>
                <a:gridCol w="1611255">
                  <a:extLst>
                    <a:ext uri="{9D8B030D-6E8A-4147-A177-3AD203B41FA5}">
                      <a16:colId xmlns:a16="http://schemas.microsoft.com/office/drawing/2014/main" val="20001"/>
                    </a:ext>
                  </a:extLst>
                </a:gridCol>
                <a:gridCol w="1133128">
                  <a:extLst>
                    <a:ext uri="{9D8B030D-6E8A-4147-A177-3AD203B41FA5}">
                      <a16:colId xmlns:a16="http://schemas.microsoft.com/office/drawing/2014/main" val="20002"/>
                    </a:ext>
                  </a:extLst>
                </a:gridCol>
                <a:gridCol w="1497144">
                  <a:extLst>
                    <a:ext uri="{9D8B030D-6E8A-4147-A177-3AD203B41FA5}">
                      <a16:colId xmlns:a16="http://schemas.microsoft.com/office/drawing/2014/main" val="20003"/>
                    </a:ext>
                  </a:extLst>
                </a:gridCol>
                <a:gridCol w="985924">
                  <a:extLst>
                    <a:ext uri="{9D8B030D-6E8A-4147-A177-3AD203B41FA5}">
                      <a16:colId xmlns:a16="http://schemas.microsoft.com/office/drawing/2014/main" val="20004"/>
                    </a:ext>
                  </a:extLst>
                </a:gridCol>
                <a:gridCol w="1437674">
                  <a:extLst>
                    <a:ext uri="{9D8B030D-6E8A-4147-A177-3AD203B41FA5}">
                      <a16:colId xmlns:a16="http://schemas.microsoft.com/office/drawing/2014/main" val="20005"/>
                    </a:ext>
                  </a:extLst>
                </a:gridCol>
                <a:gridCol w="844560">
                  <a:extLst>
                    <a:ext uri="{9D8B030D-6E8A-4147-A177-3AD203B41FA5}">
                      <a16:colId xmlns:a16="http://schemas.microsoft.com/office/drawing/2014/main" val="20006"/>
                    </a:ext>
                  </a:extLst>
                </a:gridCol>
                <a:gridCol w="885506">
                  <a:extLst>
                    <a:ext uri="{9D8B030D-6E8A-4147-A177-3AD203B41FA5}">
                      <a16:colId xmlns:a16="http://schemas.microsoft.com/office/drawing/2014/main" val="20007"/>
                    </a:ext>
                  </a:extLst>
                </a:gridCol>
                <a:gridCol w="1214148">
                  <a:extLst>
                    <a:ext uri="{9D8B030D-6E8A-4147-A177-3AD203B41FA5}">
                      <a16:colId xmlns:a16="http://schemas.microsoft.com/office/drawing/2014/main" val="20008"/>
                    </a:ext>
                  </a:extLst>
                </a:gridCol>
              </a:tblGrid>
              <a:tr h="910888">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 (Quadrimestre)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806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Bulgarie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Roussé</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Rusenski Universitet Angel Kunchev</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BG/EN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 </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(Alméria)</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Almería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(Saragosse)</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Zaragoza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6855">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Espagne  (Bilbao)</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Universidad del País Vasco / </a:t>
                      </a:r>
                      <a:r>
                        <a:rPr lang="en-US" sz="1200" dirty="0" err="1">
                          <a:effectLst/>
                          <a:latin typeface="Calibri" panose="020F0502020204030204" pitchFamily="34" charset="0"/>
                          <a:ea typeface="Calibri" panose="020F0502020204030204" pitchFamily="34" charset="0"/>
                          <a:cs typeface="Calibri" panose="020F0502020204030204" pitchFamily="34" charset="0"/>
                        </a:rPr>
                        <a:t>Euskal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Herriko</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Unibertsitatea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8063">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(Madrid)</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Pontificia Comillas, Madrid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B2 ES</a:t>
                      </a:r>
                    </a:p>
                    <a:p>
                      <a:pPr>
                        <a:lnSpc>
                          <a:spcPct val="107000"/>
                        </a:lnSpc>
                        <a:spcAft>
                          <a:spcPts val="0"/>
                        </a:spcAft>
                      </a:pP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486">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Slovénie  (</a:t>
                      </a:r>
                      <a:r>
                        <a:rPr lang="fr-FR" sz="1400">
                          <a:effectLst/>
                          <a:latin typeface="Calibri" panose="020F0502020204030204" pitchFamily="34" charset="0"/>
                          <a:ea typeface="Calibri" panose="020F0502020204030204" pitchFamily="34" charset="0"/>
                          <a:cs typeface="Calibri" panose="020F0502020204030204" pitchFamily="34" charset="0"/>
                        </a:rPr>
                        <a:t>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Univerza v 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SLO/EN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502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Canada  (Montréal)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Université De Montréal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Accord International</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50" name="Image 49" descr="Résultat de recherche d'images pour &quot;drapeau bulgari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458" y="2649756"/>
            <a:ext cx="179705" cy="179705"/>
          </a:xfrm>
          <a:prstGeom prst="rect">
            <a:avLst/>
          </a:prstGeom>
          <a:noFill/>
          <a:ln>
            <a:noFill/>
          </a:ln>
        </p:spPr>
      </p:pic>
      <p:pic>
        <p:nvPicPr>
          <p:cNvPr id="51" name="Image 5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631175"/>
            <a:ext cx="179705" cy="179705"/>
          </a:xfrm>
          <a:prstGeom prst="rect">
            <a:avLst/>
          </a:prstGeom>
          <a:noFill/>
          <a:ln>
            <a:noFill/>
          </a:ln>
        </p:spPr>
      </p:pic>
      <p:pic>
        <p:nvPicPr>
          <p:cNvPr id="52" name="Image 51"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975537"/>
            <a:ext cx="179705" cy="179705"/>
          </a:xfrm>
          <a:prstGeom prst="rect">
            <a:avLst/>
          </a:prstGeom>
          <a:noFill/>
          <a:ln>
            <a:noFill/>
          </a:ln>
        </p:spPr>
      </p:pic>
      <p:pic>
        <p:nvPicPr>
          <p:cNvPr id="53" name="Image 52"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581" y="3278964"/>
            <a:ext cx="179705" cy="179705"/>
          </a:xfrm>
          <a:prstGeom prst="rect">
            <a:avLst/>
          </a:prstGeom>
          <a:noFill/>
          <a:ln>
            <a:noFill/>
          </a:ln>
        </p:spPr>
      </p:pic>
      <p:pic>
        <p:nvPicPr>
          <p:cNvPr id="54" name="Image 53"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718" y="4746258"/>
            <a:ext cx="179705" cy="179705"/>
          </a:xfrm>
          <a:prstGeom prst="rect">
            <a:avLst/>
          </a:prstGeom>
          <a:noFill/>
          <a:ln>
            <a:noFill/>
          </a:ln>
        </p:spPr>
      </p:pic>
      <p:pic>
        <p:nvPicPr>
          <p:cNvPr id="55" name="Image 54" descr="Résultat de recherche d'images pour &quot;drapeau slovénie icon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719" y="5329424"/>
            <a:ext cx="179705" cy="179705"/>
          </a:xfrm>
          <a:prstGeom prst="rect">
            <a:avLst/>
          </a:prstGeom>
          <a:noFill/>
          <a:ln>
            <a:noFill/>
          </a:ln>
        </p:spPr>
      </p:pic>
      <p:pic>
        <p:nvPicPr>
          <p:cNvPr id="56" name="Image 55" descr="Résultat de recherche d'images pour &quot;drapeau canada icone&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2719" y="5732885"/>
            <a:ext cx="179705" cy="179705"/>
          </a:xfrm>
          <a:prstGeom prst="rect">
            <a:avLst/>
          </a:prstGeom>
          <a:noFill/>
          <a:ln>
            <a:noFill/>
          </a:ln>
        </p:spPr>
      </p:pic>
      <p:sp>
        <p:nvSpPr>
          <p:cNvPr id="3" name="TextBox 2">
            <a:extLst>
              <a:ext uri="{FF2B5EF4-FFF2-40B4-BE49-F238E27FC236}">
                <a16:creationId xmlns:a16="http://schemas.microsoft.com/office/drawing/2014/main" id="{2D81BC5E-6D43-F2BF-F745-4491BD626986}"/>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Tree>
    <p:extLst>
      <p:ext uri="{BB962C8B-B14F-4D97-AF65-F5344CB8AC3E}">
        <p14:creationId xmlns:p14="http://schemas.microsoft.com/office/powerpoint/2010/main" val="46213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Education Physique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766269672"/>
              </p:ext>
            </p:extLst>
          </p:nvPr>
        </p:nvGraphicFramePr>
        <p:xfrm>
          <a:off x="489685" y="1645918"/>
          <a:ext cx="11212630" cy="3510370"/>
        </p:xfrm>
        <a:graphic>
          <a:graphicData uri="http://schemas.openxmlformats.org/drawingml/2006/table">
            <a:tbl>
              <a:tblPr firstRow="1" firstCol="1" bandRow="1"/>
              <a:tblGrid>
                <a:gridCol w="1615968">
                  <a:extLst>
                    <a:ext uri="{9D8B030D-6E8A-4147-A177-3AD203B41FA5}">
                      <a16:colId xmlns:a16="http://schemas.microsoft.com/office/drawing/2014/main" val="20000"/>
                    </a:ext>
                  </a:extLst>
                </a:gridCol>
                <a:gridCol w="1609129">
                  <a:extLst>
                    <a:ext uri="{9D8B030D-6E8A-4147-A177-3AD203B41FA5}">
                      <a16:colId xmlns:a16="http://schemas.microsoft.com/office/drawing/2014/main" val="20001"/>
                    </a:ext>
                  </a:extLst>
                </a:gridCol>
                <a:gridCol w="1131633">
                  <a:extLst>
                    <a:ext uri="{9D8B030D-6E8A-4147-A177-3AD203B41FA5}">
                      <a16:colId xmlns:a16="http://schemas.microsoft.com/office/drawing/2014/main" val="20002"/>
                    </a:ext>
                  </a:extLst>
                </a:gridCol>
                <a:gridCol w="1495169">
                  <a:extLst>
                    <a:ext uri="{9D8B030D-6E8A-4147-A177-3AD203B41FA5}">
                      <a16:colId xmlns:a16="http://schemas.microsoft.com/office/drawing/2014/main" val="20003"/>
                    </a:ext>
                  </a:extLst>
                </a:gridCol>
                <a:gridCol w="984623">
                  <a:extLst>
                    <a:ext uri="{9D8B030D-6E8A-4147-A177-3AD203B41FA5}">
                      <a16:colId xmlns:a16="http://schemas.microsoft.com/office/drawing/2014/main" val="20004"/>
                    </a:ext>
                  </a:extLst>
                </a:gridCol>
                <a:gridCol w="1456796">
                  <a:extLst>
                    <a:ext uri="{9D8B030D-6E8A-4147-A177-3AD203B41FA5}">
                      <a16:colId xmlns:a16="http://schemas.microsoft.com/office/drawing/2014/main" val="20005"/>
                    </a:ext>
                  </a:extLst>
                </a:gridCol>
                <a:gridCol w="822428">
                  <a:extLst>
                    <a:ext uri="{9D8B030D-6E8A-4147-A177-3AD203B41FA5}">
                      <a16:colId xmlns:a16="http://schemas.microsoft.com/office/drawing/2014/main" val="20006"/>
                    </a:ext>
                  </a:extLst>
                </a:gridCol>
                <a:gridCol w="884338">
                  <a:extLst>
                    <a:ext uri="{9D8B030D-6E8A-4147-A177-3AD203B41FA5}">
                      <a16:colId xmlns:a16="http://schemas.microsoft.com/office/drawing/2014/main" val="20007"/>
                    </a:ext>
                  </a:extLst>
                </a:gridCol>
                <a:gridCol w="1212546">
                  <a:extLst>
                    <a:ext uri="{9D8B030D-6E8A-4147-A177-3AD203B41FA5}">
                      <a16:colId xmlns:a16="http://schemas.microsoft.com/office/drawing/2014/main" val="20008"/>
                    </a:ext>
                  </a:extLst>
                </a:gridCol>
              </a:tblGrid>
              <a:tr h="832735">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a:t>
                      </a:r>
                    </a:p>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96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Espagne (Barcelone)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err="1">
                          <a:effectLst/>
                          <a:latin typeface="Calibri" panose="020F0502020204030204" pitchFamily="34" charset="0"/>
                          <a:ea typeface="Calibri" panose="020F0502020204030204" pitchFamily="34" charset="0"/>
                          <a:cs typeface="Times New Roman" panose="02020603050405020304" pitchFamily="18" charset="0"/>
                        </a:rPr>
                        <a:t>Universitat</a:t>
                      </a:r>
                      <a:r>
                        <a:rPr lang="fr-FR" sz="1100" dirty="0">
                          <a:effectLst/>
                          <a:latin typeface="Calibri" panose="020F0502020204030204" pitchFamily="34" charset="0"/>
                          <a:ea typeface="Calibri" panose="020F0502020204030204" pitchFamily="34" charset="0"/>
                          <a:cs typeface="Times New Roman" panose="02020603050405020304" pitchFamily="18" charset="0"/>
                        </a:rPr>
                        <a:t> de Barcelona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EN/SP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515897"/>
                  </a:ext>
                </a:extLst>
              </a:tr>
              <a:tr h="432982">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Espagne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err="1">
                          <a:effectLst/>
                          <a:latin typeface="Calibri" panose="020F0502020204030204" pitchFamily="34" charset="0"/>
                          <a:ea typeface="Calibri" panose="020F0502020204030204" pitchFamily="34" charset="0"/>
                          <a:cs typeface="Times New Roman" panose="02020603050405020304" pitchFamily="18" charset="0"/>
                        </a:rPr>
                        <a:t>Universidad</a:t>
                      </a:r>
                      <a:r>
                        <a:rPr lang="fr-BE" sz="1100" dirty="0">
                          <a:effectLst/>
                          <a:latin typeface="Calibri" panose="020F0502020204030204" pitchFamily="34" charset="0"/>
                          <a:ea typeface="Calibri" panose="020F0502020204030204" pitchFamily="34" charset="0"/>
                          <a:cs typeface="Times New Roman" panose="02020603050405020304" pitchFamily="18" charset="0"/>
                        </a:rPr>
                        <a:t> </a:t>
                      </a:r>
                      <a:r>
                        <a:rPr lang="fr-BE" sz="1100" dirty="0" err="1">
                          <a:effectLst/>
                          <a:latin typeface="Calibri" panose="020F0502020204030204" pitchFamily="34" charset="0"/>
                          <a:ea typeface="Calibri" panose="020F0502020204030204" pitchFamily="34" charset="0"/>
                          <a:cs typeface="Times New Roman" panose="02020603050405020304" pitchFamily="18" charset="0"/>
                        </a:rPr>
                        <a:t>del</a:t>
                      </a:r>
                      <a:r>
                        <a:rPr lang="fr-BE" sz="1100" dirty="0">
                          <a:effectLst/>
                          <a:latin typeface="Calibri" panose="020F0502020204030204" pitchFamily="34" charset="0"/>
                          <a:ea typeface="Calibri" panose="020F0502020204030204" pitchFamily="34" charset="0"/>
                          <a:cs typeface="Times New Roman" panose="02020603050405020304" pitchFamily="18" charset="0"/>
                        </a:rPr>
                        <a:t>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EN/SP</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631214"/>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France (Lyon)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solidFill>
                            <a:srgbClr val="444444"/>
                          </a:solidFill>
                          <a:effectLst/>
                          <a:latin typeface="Calibri" panose="020F0502020204030204" pitchFamily="34" charset="0"/>
                          <a:ea typeface="Calibri" panose="020F0502020204030204" pitchFamily="34" charset="0"/>
                          <a:cs typeface="Calibri" panose="020F0502020204030204" pitchFamily="34" charset="0"/>
                        </a:rPr>
                        <a:t>Université Claude Bernard Lyon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mois (2 ème quadri)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Co-diplomation ET 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7903">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France (Nice)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Université Côte d’Azur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FR</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297456"/>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France (Nouméa) </a:t>
                      </a:r>
                      <a:r>
                        <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Université de la Nouvelle Calédonie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86767"/>
                  </a:ext>
                </a:extLst>
              </a:tr>
              <a:tr h="43298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Brésil (Sao-Paulo)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Universidade de Sao Paulo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Convention-bilatérale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Image 9" descr="Résultat de recherche d'images pour &quot;drapeau franc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413" y="3780110"/>
            <a:ext cx="179705" cy="179705"/>
          </a:xfrm>
          <a:prstGeom prst="rect">
            <a:avLst/>
          </a:prstGeom>
          <a:noFill/>
          <a:ln>
            <a:noFill/>
          </a:ln>
        </p:spPr>
      </p:pic>
      <p:pic>
        <p:nvPicPr>
          <p:cNvPr id="11" name="Image 1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412" y="2514502"/>
            <a:ext cx="179705" cy="179705"/>
          </a:xfrm>
          <a:prstGeom prst="rect">
            <a:avLst/>
          </a:prstGeom>
          <a:noFill/>
          <a:ln>
            <a:noFill/>
          </a:ln>
        </p:spPr>
      </p:pic>
      <p:pic>
        <p:nvPicPr>
          <p:cNvPr id="3" name="Image 2">
            <a:extLst>
              <a:ext uri="{FF2B5EF4-FFF2-40B4-BE49-F238E27FC236}">
                <a16:creationId xmlns:a16="http://schemas.microsoft.com/office/drawing/2014/main" id="{28DC1635-5F73-8877-A6A9-5C4B1361E4B4}"/>
              </a:ext>
            </a:extLst>
          </p:cNvPr>
          <p:cNvPicPr>
            <a:picLocks noChangeAspect="1"/>
          </p:cNvPicPr>
          <p:nvPr/>
        </p:nvPicPr>
        <p:blipFill>
          <a:blip r:embed="rId5"/>
          <a:stretch>
            <a:fillRect/>
          </a:stretch>
        </p:blipFill>
        <p:spPr>
          <a:xfrm flipV="1">
            <a:off x="1794893" y="4789593"/>
            <a:ext cx="225946" cy="225946"/>
          </a:xfrm>
          <a:prstGeom prst="rect">
            <a:avLst/>
          </a:prstGeom>
        </p:spPr>
      </p:pic>
      <p:pic>
        <p:nvPicPr>
          <p:cNvPr id="4" name="Image 3">
            <a:extLst>
              <a:ext uri="{FF2B5EF4-FFF2-40B4-BE49-F238E27FC236}">
                <a16:creationId xmlns:a16="http://schemas.microsoft.com/office/drawing/2014/main" id="{BF96A60D-9C1F-0D0E-F40B-7426C566AE70}"/>
              </a:ext>
            </a:extLst>
          </p:cNvPr>
          <p:cNvPicPr>
            <a:picLocks noChangeAspect="1"/>
          </p:cNvPicPr>
          <p:nvPr/>
        </p:nvPicPr>
        <p:blipFill>
          <a:blip r:embed="rId6"/>
          <a:stretch>
            <a:fillRect/>
          </a:stretch>
        </p:blipFill>
        <p:spPr>
          <a:xfrm>
            <a:off x="1841413" y="4283256"/>
            <a:ext cx="182896" cy="182896"/>
          </a:xfrm>
          <a:prstGeom prst="rect">
            <a:avLst/>
          </a:prstGeom>
        </p:spPr>
      </p:pic>
      <p:pic>
        <p:nvPicPr>
          <p:cNvPr id="5" name="Image 4">
            <a:extLst>
              <a:ext uri="{FF2B5EF4-FFF2-40B4-BE49-F238E27FC236}">
                <a16:creationId xmlns:a16="http://schemas.microsoft.com/office/drawing/2014/main" id="{DEF46673-8806-DC86-E46D-3E48F8D64EF1}"/>
              </a:ext>
            </a:extLst>
          </p:cNvPr>
          <p:cNvPicPr>
            <a:picLocks noChangeAspect="1"/>
          </p:cNvPicPr>
          <p:nvPr/>
        </p:nvPicPr>
        <p:blipFill>
          <a:blip r:embed="rId7"/>
          <a:stretch>
            <a:fillRect/>
          </a:stretch>
        </p:blipFill>
        <p:spPr>
          <a:xfrm>
            <a:off x="1841413" y="2945780"/>
            <a:ext cx="182896" cy="176799"/>
          </a:xfrm>
          <a:prstGeom prst="rect">
            <a:avLst/>
          </a:prstGeom>
        </p:spPr>
      </p:pic>
      <p:pic>
        <p:nvPicPr>
          <p:cNvPr id="6" name="Image 5">
            <a:extLst>
              <a:ext uri="{FF2B5EF4-FFF2-40B4-BE49-F238E27FC236}">
                <a16:creationId xmlns:a16="http://schemas.microsoft.com/office/drawing/2014/main" id="{DF34DC58-BEFD-F437-A8D9-FC085DAA518E}"/>
              </a:ext>
            </a:extLst>
          </p:cNvPr>
          <p:cNvPicPr>
            <a:picLocks noChangeAspect="1"/>
          </p:cNvPicPr>
          <p:nvPr/>
        </p:nvPicPr>
        <p:blipFill>
          <a:blip r:embed="rId8"/>
          <a:stretch>
            <a:fillRect/>
          </a:stretch>
        </p:blipFill>
        <p:spPr>
          <a:xfrm>
            <a:off x="1841412" y="3362001"/>
            <a:ext cx="182896" cy="188992"/>
          </a:xfrm>
          <a:prstGeom prst="rect">
            <a:avLst/>
          </a:prstGeom>
        </p:spPr>
      </p:pic>
      <p:sp>
        <p:nvSpPr>
          <p:cNvPr id="7" name="TextBox 6">
            <a:extLst>
              <a:ext uri="{FF2B5EF4-FFF2-40B4-BE49-F238E27FC236}">
                <a16:creationId xmlns:a16="http://schemas.microsoft.com/office/drawing/2014/main" id="{FFCC65FE-6213-EB7B-BC1E-DFF8153A0D69}"/>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
        <p:nvSpPr>
          <p:cNvPr id="8" name="ZoneTexte 7">
            <a:extLst>
              <a:ext uri="{FF2B5EF4-FFF2-40B4-BE49-F238E27FC236}">
                <a16:creationId xmlns:a16="http://schemas.microsoft.com/office/drawing/2014/main" id="{6F50C292-A6B9-CFED-112F-B127290AFA63}"/>
              </a:ext>
            </a:extLst>
          </p:cNvPr>
          <p:cNvSpPr txBox="1"/>
          <p:nvPr/>
        </p:nvSpPr>
        <p:spPr>
          <a:xfrm>
            <a:off x="489685" y="5741581"/>
            <a:ext cx="11212630" cy="646331"/>
          </a:xfrm>
          <a:prstGeom prst="rect">
            <a:avLst/>
          </a:prstGeom>
          <a:noFill/>
        </p:spPr>
        <p:txBody>
          <a:bodyPr wrap="square" rtlCol="0">
            <a:spAutoFit/>
          </a:bodyPr>
          <a:lstStyle/>
          <a:p>
            <a:r>
              <a:rPr lang="fr-BE" dirty="0"/>
              <a:t>NB : Japon - International Pacific </a:t>
            </a:r>
            <a:r>
              <a:rPr lang="fr-BE" dirty="0" err="1"/>
              <a:t>University</a:t>
            </a:r>
            <a:r>
              <a:rPr lang="fr-BE" dirty="0"/>
              <a:t> (OKAYAMA) - Convention particulière : les étudiants seront informés par les responsables de section. </a:t>
            </a:r>
          </a:p>
        </p:txBody>
      </p:sp>
    </p:spTree>
    <p:extLst>
      <p:ext uri="{BB962C8B-B14F-4D97-AF65-F5344CB8AC3E}">
        <p14:creationId xmlns:p14="http://schemas.microsoft.com/office/powerpoint/2010/main" val="79334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n-US"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Accords CIVIS</a:t>
            </a:r>
            <a:endParaRPr kumimoji="0" lang="fr-FR"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ZoneTexte 5"/>
          <p:cNvSpPr txBox="1"/>
          <p:nvPr/>
        </p:nvSpPr>
        <p:spPr>
          <a:xfrm>
            <a:off x="303069" y="2448044"/>
            <a:ext cx="4303050"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Vous trouverez </a:t>
            </a:r>
            <a:r>
              <a:rPr kumimoji="0" lang="fr-BE" sz="1800" b="0" i="0" u="sng" strike="noStrike" kern="1200" cap="none" spc="0" normalizeH="0" baseline="0" noProof="0" dirty="0">
                <a:ln>
                  <a:noFill/>
                </a:ln>
                <a:solidFill>
                  <a:prstClr val="black"/>
                </a:solidFill>
                <a:effectLst/>
                <a:uLnTx/>
                <a:uFillTx/>
                <a:latin typeface="Calibri" panose="020F0502020204030204"/>
                <a:ea typeface="+mn-ea"/>
                <a:cs typeface="+mn-cs"/>
              </a:rPr>
              <a:t>par défaut </a:t>
            </a: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ces Universités dans vos choix de destination. Attention, toutes ne proposent pas de cursus en Sciences de la Motricité.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A ce jour, aucun étudiant de la FSM est parti vers aucune de ces destinations pour une mobilité d’études. Si cela vous intéresse, vous êtes invités à voir leurs programmes sur leurs sites. </a:t>
            </a:r>
            <a:endPar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Pour l’éducation physique: Aix-Marseille, National and </a:t>
            </a:r>
            <a:r>
              <a:rPr lang="fr-BE" sz="1400" i="1" dirty="0" err="1">
                <a:solidFill>
                  <a:prstClr val="black"/>
                </a:solidFill>
                <a:latin typeface="Calibri" panose="020F0502020204030204"/>
              </a:rPr>
              <a:t>Kapodistrian</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Athens</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Bucharest</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Universidad</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Autónoma</a:t>
            </a:r>
            <a:r>
              <a:rPr lang="fr-BE" sz="1400" i="1" dirty="0">
                <a:solidFill>
                  <a:prstClr val="black"/>
                </a:solidFill>
                <a:latin typeface="Calibri" panose="020F0502020204030204"/>
              </a:rPr>
              <a:t> de Madrid,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rPr>
              <a:t>Pour la kiné: il </a:t>
            </a:r>
            <a:r>
              <a:rPr lang="fr-BE" sz="1400" i="1" dirty="0">
                <a:solidFill>
                  <a:prstClr val="black"/>
                </a:solidFill>
                <a:latin typeface="Calibri" panose="020F0502020204030204"/>
              </a:rPr>
              <a:t>n’y a pas de grade de master chez nos partenaires (mais il y a bachelier de 3 ans à la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a:t>
            </a:r>
            <a:r>
              <a:rPr lang="fr-BE" sz="1400" dirty="0">
                <a:solidFill>
                  <a:prstClr val="black"/>
                </a:solidFill>
                <a:latin typeface="Calibri" panose="020F0502020204030204"/>
              </a:rPr>
              <a:t>)</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4707081" y="2356549"/>
            <a:ext cx="6817903" cy="4154817"/>
          </a:xfrm>
          <a:prstGeom prst="rect">
            <a:avLst/>
          </a:prstGeom>
        </p:spPr>
      </p:pic>
      <p:pic>
        <p:nvPicPr>
          <p:cNvPr id="7" name="Image 6"/>
          <p:cNvPicPr>
            <a:picLocks noChangeAspect="1"/>
          </p:cNvPicPr>
          <p:nvPr/>
        </p:nvPicPr>
        <p:blipFill>
          <a:blip r:embed="rId3"/>
          <a:stretch>
            <a:fillRect/>
          </a:stretch>
        </p:blipFill>
        <p:spPr>
          <a:xfrm>
            <a:off x="303069" y="1086426"/>
            <a:ext cx="6247627" cy="1095666"/>
          </a:xfrm>
          <a:prstGeom prst="rect">
            <a:avLst/>
          </a:prstGeom>
        </p:spPr>
      </p:pic>
    </p:spTree>
    <p:extLst>
      <p:ext uri="{BB962C8B-B14F-4D97-AF65-F5344CB8AC3E}">
        <p14:creationId xmlns:p14="http://schemas.microsoft.com/office/powerpoint/2010/main" val="268620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et assurances</a:t>
            </a:r>
            <a:endParaRPr lang="fr-FR" sz="2800" b="1" i="1" dirty="0">
              <a:latin typeface="Comic Sans MS" panose="030F0702030302020204" pitchFamily="66" charset="0"/>
            </a:endParaRPr>
          </a:p>
        </p:txBody>
      </p:sp>
      <p:sp>
        <p:nvSpPr>
          <p:cNvPr id="3" name="Rectangle 2"/>
          <p:cNvSpPr/>
          <p:nvPr/>
        </p:nvSpPr>
        <p:spPr>
          <a:xfrm>
            <a:off x="848809" y="1507321"/>
            <a:ext cx="10548197" cy="3865674"/>
          </a:xfrm>
          <a:prstGeom prst="rect">
            <a:avLst/>
          </a:prstGeom>
        </p:spPr>
        <p:txBody>
          <a:bodyPr wrap="square">
            <a:spAutoFit/>
          </a:bodyPr>
          <a:lstStyle/>
          <a:p>
            <a:pPr>
              <a:lnSpc>
                <a:spcPct val="80000"/>
              </a:lnSpc>
            </a:pPr>
            <a:r>
              <a:rPr lang="fr-BE" sz="2200" b="1" dirty="0"/>
              <a:t>Bourses</a:t>
            </a:r>
          </a:p>
          <a:p>
            <a:pPr>
              <a:lnSpc>
                <a:spcPct val="80000"/>
              </a:lnSpc>
            </a:pPr>
            <a:endParaRPr lang="fr-BE" sz="2200" b="1" dirty="0"/>
          </a:p>
          <a:p>
            <a:pPr>
              <a:lnSpc>
                <a:spcPct val="80000"/>
              </a:lnSpc>
            </a:pPr>
            <a:endParaRPr lang="fr-BE" sz="2200" b="1" dirty="0"/>
          </a:p>
          <a:p>
            <a:pPr marL="800100" lvl="1" indent="-342900">
              <a:lnSpc>
                <a:spcPct val="80000"/>
              </a:lnSpc>
              <a:buFont typeface="Arial" panose="020B0604020202020204" pitchFamily="34" charset="0"/>
              <a:buChar char="•"/>
            </a:pPr>
            <a:r>
              <a:rPr lang="fr-BE" sz="2000" dirty="0"/>
              <a:t>Sur base d’un échange Erasmus, une bourse est octroyée à tout étudiant : </a:t>
            </a:r>
            <a:r>
              <a:rPr lang="fr-BE" sz="2000" dirty="0">
                <a:hlinkClick r:id="rId3"/>
              </a:rPr>
              <a:t>Financements - Intranet étudiant</a:t>
            </a:r>
            <a:endParaRPr lang="fr-BE" sz="2000" dirty="0"/>
          </a:p>
          <a:p>
            <a:pPr lvl="1">
              <a:lnSpc>
                <a:spcPct val="80000"/>
              </a:lnSpc>
            </a:pPr>
            <a:endParaRPr lang="fr-BE" sz="2000" dirty="0"/>
          </a:p>
          <a:p>
            <a:pPr marL="800100" lvl="1" indent="-342900">
              <a:lnSpc>
                <a:spcPct val="80000"/>
              </a:lnSpc>
              <a:buFont typeface="Arial" panose="020B0604020202020204" pitchFamily="34" charset="0"/>
              <a:buChar char="•"/>
            </a:pPr>
            <a:r>
              <a:rPr lang="fr-BE" sz="2000" dirty="0"/>
              <a:t>Pour les séjours hors-Europe : bourse FAME (minimum 3 mois) : </a:t>
            </a:r>
            <a:r>
              <a:rPr lang="fr-BE" sz="2000" dirty="0">
                <a:hlinkClick r:id="rId4"/>
              </a:rPr>
              <a:t>Microsoft Word - 2025-26-Règlement-FAMES</a:t>
            </a:r>
            <a:r>
              <a:rPr lang="fr-BE" sz="2000" dirty="0"/>
              <a:t> (non garantie : priorité donnés aux étudiants AMO)</a:t>
            </a:r>
          </a:p>
          <a:p>
            <a:pPr lvl="1">
              <a:lnSpc>
                <a:spcPct val="80000"/>
              </a:lnSpc>
            </a:pPr>
            <a:r>
              <a:rPr lang="fr-BE" sz="2000" dirty="0"/>
              <a:t>	</a:t>
            </a:r>
          </a:p>
          <a:p>
            <a:pPr marL="800100" lvl="1" indent="-342900">
              <a:lnSpc>
                <a:spcPct val="80000"/>
              </a:lnSpc>
              <a:buFont typeface="Arial" panose="020B0604020202020204" pitchFamily="34" charset="0"/>
              <a:buChar char="•"/>
            </a:pPr>
            <a:r>
              <a:rPr lang="fr-BE" sz="2000" dirty="0"/>
              <a:t>Pour les autres conventions bilatérales aucune bourse n’est prévue </a:t>
            </a:r>
            <a:r>
              <a:rPr lang="fr-BE" sz="2000" dirty="0">
                <a:sym typeface="Wingdings" panose="05000000000000000000" pitchFamily="2" charset="2"/>
              </a:rPr>
              <a:t> </a:t>
            </a:r>
            <a:r>
              <a:rPr lang="fr-BE" sz="2000" b="1" dirty="0">
                <a:solidFill>
                  <a:srgbClr val="FF0000"/>
                </a:solidFill>
                <a:sym typeface="Wingdings" panose="05000000000000000000" pitchFamily="2" charset="2"/>
              </a:rPr>
              <a:t>pas de bourse pour le Canada!</a:t>
            </a:r>
          </a:p>
          <a:p>
            <a:pPr lvl="1">
              <a:lnSpc>
                <a:spcPct val="80000"/>
              </a:lnSpc>
            </a:pPr>
            <a:endParaRPr lang="fr-BE" sz="2000" b="1" dirty="0">
              <a:solidFill>
                <a:srgbClr val="FF0000"/>
              </a:solidFill>
              <a:sym typeface="Wingdings" panose="05000000000000000000" pitchFamily="2" charset="2"/>
            </a:endParaRPr>
          </a:p>
          <a:p>
            <a:pPr marL="800100" lvl="1" indent="-342900">
              <a:lnSpc>
                <a:spcPct val="80000"/>
              </a:lnSpc>
              <a:buFont typeface="Arial" panose="020B0604020202020204" pitchFamily="34" charset="0"/>
              <a:buChar char="•"/>
            </a:pPr>
            <a:r>
              <a:rPr lang="fr-BE" sz="2000" dirty="0">
                <a:sym typeface="Wingdings" panose="05000000000000000000" pitchFamily="2" charset="2"/>
              </a:rPr>
              <a:t>NB : assurances professionnelles pour le Canada</a:t>
            </a:r>
          </a:p>
          <a:p>
            <a:pPr marL="800100" lvl="1" indent="-342900">
              <a:lnSpc>
                <a:spcPct val="80000"/>
              </a:lnSpc>
              <a:buFont typeface="Arial" panose="020B0604020202020204" pitchFamily="34" charset="0"/>
              <a:buChar char="•"/>
            </a:pPr>
            <a:endParaRPr lang="fr-BE" sz="2000" b="1" dirty="0">
              <a:solidFill>
                <a:srgbClr val="FF0000"/>
              </a:solidFill>
              <a:sym typeface="Wingdings" panose="05000000000000000000" pitchFamily="2" charset="2"/>
            </a:endParaRPr>
          </a:p>
          <a:p>
            <a:pPr lvl="1">
              <a:lnSpc>
                <a:spcPct val="80000"/>
              </a:lnSpc>
            </a:pPr>
            <a:endParaRPr lang="fr-BE" sz="2000" b="1" dirty="0"/>
          </a:p>
        </p:txBody>
      </p:sp>
      <p:sp>
        <p:nvSpPr>
          <p:cNvPr id="4" name="ZoneTexte 3">
            <a:extLst>
              <a:ext uri="{FF2B5EF4-FFF2-40B4-BE49-F238E27FC236}">
                <a16:creationId xmlns:a16="http://schemas.microsoft.com/office/drawing/2014/main" id="{5D57E890-85EC-8F92-A98E-C55DAF9CFBCE}"/>
              </a:ext>
            </a:extLst>
          </p:cNvPr>
          <p:cNvSpPr txBox="1"/>
          <p:nvPr/>
        </p:nvSpPr>
        <p:spPr>
          <a:xfrm>
            <a:off x="5335253" y="5783681"/>
            <a:ext cx="6061753" cy="369332"/>
          </a:xfrm>
          <a:prstGeom prst="rect">
            <a:avLst/>
          </a:prstGeom>
          <a:noFill/>
        </p:spPr>
        <p:txBody>
          <a:bodyPr wrap="square" rtlCol="0">
            <a:spAutoFit/>
          </a:bodyPr>
          <a:lstStyle/>
          <a:p>
            <a:r>
              <a:rPr lang="fr-BE" dirty="0">
                <a:solidFill>
                  <a:srgbClr val="FF0000"/>
                </a:solidFill>
              </a:rPr>
              <a:t>Merci de tenir compte des modifications détaillées en page 3</a:t>
            </a:r>
          </a:p>
        </p:txBody>
      </p:sp>
    </p:spTree>
    <p:extLst>
      <p:ext uri="{BB962C8B-B14F-4D97-AF65-F5344CB8AC3E}">
        <p14:creationId xmlns:p14="http://schemas.microsoft.com/office/powerpoint/2010/main" val="8984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7D696-79F1-43C2-850E-899A75C47CD3}"/>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 </a:t>
            </a:r>
            <a:r>
              <a:rPr lang="en-US" sz="2800" b="1" i="1" dirty="0" err="1">
                <a:latin typeface="Comic Sans MS" panose="030F0702030302020204" pitchFamily="66" charset="0"/>
              </a:rPr>
              <a:t>modalités</a:t>
            </a:r>
            <a:r>
              <a:rPr lang="en-US" sz="2800" b="1" i="1" dirty="0">
                <a:latin typeface="Comic Sans MS" panose="030F0702030302020204" pitchFamily="66" charset="0"/>
              </a:rPr>
              <a:t> de </a:t>
            </a:r>
            <a:r>
              <a:rPr lang="en-US" sz="2800" b="1" i="1" dirty="0" err="1">
                <a:latin typeface="Comic Sans MS" panose="030F0702030302020204" pitchFamily="66" charset="0"/>
              </a:rPr>
              <a:t>paiement</a:t>
            </a:r>
            <a:endParaRPr lang="fr-FR" sz="2800" b="1" i="1" dirty="0">
              <a:latin typeface="Comic Sans MS" panose="030F0702030302020204" pitchFamily="66" charset="0"/>
            </a:endParaRPr>
          </a:p>
        </p:txBody>
      </p:sp>
      <p:sp>
        <p:nvSpPr>
          <p:cNvPr id="6" name="ZoneTexte 5">
            <a:extLst>
              <a:ext uri="{FF2B5EF4-FFF2-40B4-BE49-F238E27FC236}">
                <a16:creationId xmlns:a16="http://schemas.microsoft.com/office/drawing/2014/main" id="{D8DDC244-686D-DFB9-DC1C-AE83E35DF962}"/>
              </a:ext>
            </a:extLst>
          </p:cNvPr>
          <p:cNvSpPr txBox="1"/>
          <p:nvPr/>
        </p:nvSpPr>
        <p:spPr>
          <a:xfrm>
            <a:off x="1714500" y="2091690"/>
            <a:ext cx="9109710" cy="3785652"/>
          </a:xfrm>
          <a:prstGeom prst="rect">
            <a:avLst/>
          </a:prstGeom>
          <a:noFill/>
        </p:spPr>
        <p:txBody>
          <a:bodyPr wrap="square" rtlCol="0">
            <a:spAutoFit/>
          </a:bodyPr>
          <a:lstStyle/>
          <a:p>
            <a:pPr marL="457200" indent="-457200">
              <a:buFont typeface="+mj-lt"/>
              <a:buAutoNum type="arabicPeriod"/>
            </a:pPr>
            <a:r>
              <a:rPr lang="fr-BE" sz="2400" dirty="0"/>
              <a:t>Contrat de bourse à signer dès que le départ est confirmé</a:t>
            </a:r>
          </a:p>
          <a:p>
            <a:pPr marL="457200" indent="-457200">
              <a:buFont typeface="+mj-lt"/>
              <a:buAutoNum type="arabicPeriod"/>
            </a:pPr>
            <a:endParaRPr lang="fr-BE" sz="2400" dirty="0"/>
          </a:p>
          <a:p>
            <a:pPr marL="457200" indent="-457200">
              <a:buFont typeface="+mj-lt"/>
              <a:buAutoNum type="arabicPeriod"/>
            </a:pPr>
            <a:r>
              <a:rPr lang="fr-BE" sz="2400" dirty="0"/>
              <a:t>Premier versement de 70% de la totalité de la bourse, sur base de la durée présumée</a:t>
            </a:r>
          </a:p>
          <a:p>
            <a:pPr marL="457200" indent="-457200">
              <a:buFont typeface="+mj-lt"/>
              <a:buAutoNum type="arabicPeriod"/>
            </a:pPr>
            <a:endParaRPr lang="fr-BE" sz="2400" dirty="0"/>
          </a:p>
          <a:p>
            <a:pPr marL="457200" indent="-457200">
              <a:buFont typeface="+mj-lt"/>
              <a:buAutoNum type="arabicPeriod"/>
            </a:pPr>
            <a:r>
              <a:rPr lang="fr-BE" sz="2400" dirty="0"/>
              <a:t>Constitution du dossier de bourse par l’étudiant (check-out, rapport final, </a:t>
            </a:r>
            <a:r>
              <a:rPr lang="fr-BE" sz="2400" dirty="0" err="1"/>
              <a:t>etc</a:t>
            </a:r>
            <a:r>
              <a:rPr lang="fr-BE" sz="2400" dirty="0"/>
              <a:t> …)</a:t>
            </a:r>
          </a:p>
          <a:p>
            <a:pPr marL="457200" indent="-457200">
              <a:buFont typeface="+mj-lt"/>
              <a:buAutoNum type="arabicPeriod"/>
            </a:pPr>
            <a:endParaRPr lang="fr-BE" sz="2400" dirty="0"/>
          </a:p>
          <a:p>
            <a:pPr marL="457200" indent="-457200">
              <a:buFont typeface="+mj-lt"/>
              <a:buAutoNum type="arabicPeriod"/>
            </a:pPr>
            <a:r>
              <a:rPr lang="fr-BE" sz="2400" dirty="0"/>
              <a:t>Versement du solde de la bourse sur base des dates réelles de séjour.</a:t>
            </a:r>
          </a:p>
        </p:txBody>
      </p:sp>
    </p:spTree>
    <p:extLst>
      <p:ext uri="{BB962C8B-B14F-4D97-AF65-F5344CB8AC3E}">
        <p14:creationId xmlns:p14="http://schemas.microsoft.com/office/powerpoint/2010/main" val="169630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0416D3-7630-419F-93DC-3A7DE69AD4D1}"/>
              </a:ext>
            </a:extLst>
          </p:cNvPr>
          <p:cNvSpPr txBox="1"/>
          <p:nvPr/>
        </p:nvSpPr>
        <p:spPr>
          <a:xfrm>
            <a:off x="3793052" y="1506250"/>
            <a:ext cx="5336771" cy="1384995"/>
          </a:xfrm>
          <a:prstGeom prst="rect">
            <a:avLst/>
          </a:prstGeom>
          <a:noFill/>
        </p:spPr>
        <p:txBody>
          <a:bodyPr wrap="square" rtlCol="0">
            <a:spAutoFit/>
          </a:bodyPr>
          <a:lstStyle/>
          <a:p>
            <a:pPr algn="ctr"/>
            <a:r>
              <a:rPr lang="fr-BE" sz="2800" b="1" dirty="0"/>
              <a:t>Réunion d’information FSM </a:t>
            </a:r>
          </a:p>
          <a:p>
            <a:pPr algn="ctr"/>
            <a:endParaRPr lang="fr-BE" sz="2800" b="1" dirty="0"/>
          </a:p>
          <a:p>
            <a:pPr algn="ctr"/>
            <a:r>
              <a:rPr lang="fr-BE" sz="2800" b="1" dirty="0"/>
              <a:t>Le 16 octobre 2025</a:t>
            </a:r>
            <a:endParaRPr lang="fr-BE" sz="2800" b="1" dirty="0">
              <a:solidFill>
                <a:srgbClr val="FF0000"/>
              </a:solidFill>
            </a:endParaRPr>
          </a:p>
        </p:txBody>
      </p:sp>
      <p:sp>
        <p:nvSpPr>
          <p:cNvPr id="3" name="ZoneTexte 2">
            <a:extLst>
              <a:ext uri="{FF2B5EF4-FFF2-40B4-BE49-F238E27FC236}">
                <a16:creationId xmlns:a16="http://schemas.microsoft.com/office/drawing/2014/main" id="{74056B5E-DED0-4046-99FC-35FBAC313E7B}"/>
              </a:ext>
            </a:extLst>
          </p:cNvPr>
          <p:cNvSpPr txBox="1"/>
          <p:nvPr/>
        </p:nvSpPr>
        <p:spPr>
          <a:xfrm>
            <a:off x="3729841" y="5323708"/>
            <a:ext cx="5350626" cy="923330"/>
          </a:xfrm>
          <a:prstGeom prst="rect">
            <a:avLst/>
          </a:prstGeom>
          <a:noFill/>
        </p:spPr>
        <p:txBody>
          <a:bodyPr wrap="square" rtlCol="0">
            <a:spAutoFit/>
          </a:bodyPr>
          <a:lstStyle/>
          <a:p>
            <a:pPr algn="ctr"/>
            <a:r>
              <a:rPr lang="fr-BE" dirty="0"/>
              <a:t>Cette présentation se trouvera sur le site FSM  </a:t>
            </a:r>
          </a:p>
          <a:p>
            <a:pPr algn="ctr"/>
            <a:r>
              <a:rPr lang="fr-BE" dirty="0"/>
              <a:t>(études - mobilité internationale) </a:t>
            </a:r>
          </a:p>
          <a:p>
            <a:pPr algn="ctr"/>
            <a:r>
              <a:rPr lang="fr-BE" dirty="0"/>
              <a:t>et sur l’intranet </a:t>
            </a:r>
            <a:r>
              <a:rPr lang="fr-BE" dirty="0">
                <a:hlinkClick r:id="rId2"/>
              </a:rPr>
              <a:t>https://fsm.ulb.be</a:t>
            </a:r>
            <a:r>
              <a:rPr lang="fr-BE" dirty="0"/>
              <a:t> </a:t>
            </a:r>
            <a:endParaRPr lang="fr-FR" dirty="0"/>
          </a:p>
        </p:txBody>
      </p:sp>
    </p:spTree>
    <p:extLst>
      <p:ext uri="{BB962C8B-B14F-4D97-AF65-F5344CB8AC3E}">
        <p14:creationId xmlns:p14="http://schemas.microsoft.com/office/powerpoint/2010/main" val="316375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CD0442F-8A2F-B09A-30EE-F1CC6F79BEFE}"/>
              </a:ext>
            </a:extLst>
          </p:cNvPr>
          <p:cNvSpPr>
            <a:spLocks noGrp="1"/>
          </p:cNvSpPr>
          <p:nvPr>
            <p:ph type="subTitle" idx="4294967295"/>
          </p:nvPr>
        </p:nvSpPr>
        <p:spPr>
          <a:xfrm>
            <a:off x="-1" y="1671145"/>
            <a:ext cx="11487807" cy="4821730"/>
          </a:xfrm>
        </p:spPr>
        <p:txBody>
          <a:bodyPr>
            <a:normAutofit fontScale="92500" lnSpcReduction="20000"/>
          </a:bodyPr>
          <a:lstStyle/>
          <a:p>
            <a:pPr marL="342900" indent="-342900">
              <a:buFontTx/>
              <a:buChar char="-"/>
            </a:pPr>
            <a:r>
              <a:rPr lang="fr-BE" dirty="0"/>
              <a:t>En janvier, envoyer un mail informel avec votre intention de mobilité</a:t>
            </a:r>
          </a:p>
          <a:p>
            <a:pPr marL="342900" indent="-342900">
              <a:buFontTx/>
              <a:buChar char="-"/>
            </a:pPr>
            <a:r>
              <a:rPr lang="fr-BE" dirty="0"/>
              <a:t>Accéder au portail pendant la période d’ouverture (du </a:t>
            </a:r>
            <a:r>
              <a:rPr lang="fr-BE" u="sng" dirty="0"/>
              <a:t>25/01 au 15/02</a:t>
            </a:r>
            <a:r>
              <a:rPr lang="fr-BE" dirty="0"/>
              <a:t>) via le lien qui vous sera communiqué en temps utile</a:t>
            </a:r>
          </a:p>
          <a:p>
            <a:pPr marL="342900" indent="-342900">
              <a:buFontTx/>
              <a:buChar char="-"/>
            </a:pPr>
            <a:r>
              <a:rPr lang="fr-BE" dirty="0"/>
              <a:t>Compléter le formulaire de candidature et télécharger les documents demandés</a:t>
            </a:r>
          </a:p>
          <a:p>
            <a:pPr marL="342900" indent="-342900">
              <a:buFontTx/>
              <a:buChar char="-"/>
            </a:pPr>
            <a:r>
              <a:rPr lang="fr-BE" dirty="0"/>
              <a:t>A la clôture de la période de soumission, les candidatures sont analysées par la responsable académique facultaire, Madame </a:t>
            </a:r>
            <a:r>
              <a:rPr lang="fr-BE" dirty="0" err="1"/>
              <a:t>Cebolla</a:t>
            </a:r>
            <a:r>
              <a:rPr lang="fr-BE" dirty="0"/>
              <a:t>, sur base des notes de l’étudiant.</a:t>
            </a:r>
          </a:p>
          <a:p>
            <a:pPr marL="342900" indent="-342900">
              <a:buFontTx/>
              <a:buChar char="-"/>
            </a:pPr>
            <a:r>
              <a:rPr lang="fr-BE" dirty="0"/>
              <a:t>L’étudiant est averti de sa sélection par un </a:t>
            </a:r>
            <a:r>
              <a:rPr lang="fr-BE" b="1" dirty="0"/>
              <a:t>message individuel de la responsable académique facultaire </a:t>
            </a:r>
            <a:r>
              <a:rPr lang="fr-BE" dirty="0"/>
              <a:t>(il arrive qu’un message automatique soit envoyé par le système – veuillez ne pas en tenir compte)</a:t>
            </a:r>
          </a:p>
          <a:p>
            <a:pPr marL="342900" indent="-342900">
              <a:buFontTx/>
              <a:buChar char="-"/>
            </a:pPr>
            <a:r>
              <a:rPr lang="fr-BE" dirty="0"/>
              <a:t>Une fois le dossier introduit, les demandes de modification de destination ne pourront pas être prises en compte </a:t>
            </a:r>
          </a:p>
          <a:p>
            <a:pPr marL="342900" indent="-342900">
              <a:buFontTx/>
              <a:buChar char="-"/>
            </a:pPr>
            <a:r>
              <a:rPr lang="fr-BE" dirty="0"/>
              <a:t>Les détails spécifiques seront donnés après la rentrée académique de l’année de la mobilité (la confirmation finale de la mobilité se fera à </a:t>
            </a:r>
            <a:r>
              <a:rPr lang="fr-BE"/>
              <a:t>ce moment là)</a:t>
            </a:r>
            <a:endParaRPr lang="fr-BE" dirty="0"/>
          </a:p>
        </p:txBody>
      </p:sp>
      <p:sp>
        <p:nvSpPr>
          <p:cNvPr id="2" name="Rectangle 1">
            <a:extLst>
              <a:ext uri="{FF2B5EF4-FFF2-40B4-BE49-F238E27FC236}">
                <a16:creationId xmlns:a16="http://schemas.microsoft.com/office/drawing/2014/main" id="{D8A7BEB4-84B7-2634-58C2-7FD04B105F38}"/>
              </a:ext>
            </a:extLst>
          </p:cNvPr>
          <p:cNvSpPr/>
          <p:nvPr/>
        </p:nvSpPr>
        <p:spPr>
          <a:xfrm>
            <a:off x="0" y="25146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Candidater</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415136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64259B-4B06-3FE9-FC9D-A6870387AE55}"/>
              </a:ext>
            </a:extLst>
          </p:cNvPr>
          <p:cNvSpPr txBox="1"/>
          <p:nvPr/>
        </p:nvSpPr>
        <p:spPr>
          <a:xfrm>
            <a:off x="767383" y="1766863"/>
            <a:ext cx="10657234" cy="1969770"/>
          </a:xfrm>
          <a:prstGeom prst="rect">
            <a:avLst/>
          </a:prstGeom>
          <a:noFill/>
        </p:spPr>
        <p:txBody>
          <a:bodyPr wrap="square">
            <a:spAutoFit/>
          </a:bodyPr>
          <a:lstStyle/>
          <a:p>
            <a:pPr marL="800100" lvl="1" indent="-342900">
              <a:lnSpc>
                <a:spcPct val="80000"/>
              </a:lnSpc>
              <a:buFont typeface="Arial" panose="020B0604020202020204" pitchFamily="34" charset="0"/>
              <a:buChar char="•"/>
            </a:pPr>
            <a:r>
              <a:rPr lang="fr-BE" sz="2000" dirty="0"/>
              <a:t>Bourse ARES possible (Coopération au développement) </a:t>
            </a:r>
          </a:p>
          <a:p>
            <a:pPr lvl="1">
              <a:lnSpc>
                <a:spcPct val="80000"/>
              </a:lnSpc>
            </a:pPr>
            <a:endParaRPr lang="fr-BE" sz="2000" dirty="0"/>
          </a:p>
          <a:p>
            <a:pPr lvl="1">
              <a:lnSpc>
                <a:spcPct val="80000"/>
              </a:lnSpc>
            </a:pPr>
            <a:r>
              <a:rPr lang="fr-BE" sz="2000" dirty="0"/>
              <a:t>Contact ULB : </a:t>
            </a:r>
            <a:r>
              <a:rPr lang="fr-BE" u="sng" dirty="0"/>
              <a:t>eva.vandermarliere@ulb.be </a:t>
            </a:r>
          </a:p>
          <a:p>
            <a:pPr lvl="1">
              <a:lnSpc>
                <a:spcPct val="80000"/>
              </a:lnSpc>
            </a:pPr>
            <a:endParaRPr lang="fr-BE" u="sng" dirty="0">
              <a:highlight>
                <a:srgbClr val="FFFF00"/>
              </a:highlight>
            </a:endParaRPr>
          </a:p>
          <a:p>
            <a:pPr lvl="1">
              <a:lnSpc>
                <a:spcPct val="80000"/>
              </a:lnSpc>
            </a:pPr>
            <a:r>
              <a:rPr lang="fr-BE" dirty="0">
                <a:solidFill>
                  <a:srgbClr val="FF0000"/>
                </a:solidFill>
              </a:rPr>
              <a:t>L’appel pour l’octroi de la bourse est publié en septembre/octobre.</a:t>
            </a:r>
          </a:p>
          <a:p>
            <a:pPr lvl="1">
              <a:lnSpc>
                <a:spcPct val="80000"/>
              </a:lnSpc>
            </a:pPr>
            <a:r>
              <a:rPr lang="fr-BE" dirty="0">
                <a:solidFill>
                  <a:srgbClr val="FF0000"/>
                </a:solidFill>
              </a:rPr>
              <a:t>Soyez attentifs à la publication de l’avis</a:t>
            </a:r>
          </a:p>
          <a:p>
            <a:pPr marL="800100" lvl="1" indent="-342900">
              <a:lnSpc>
                <a:spcPct val="80000"/>
              </a:lnSpc>
              <a:buFont typeface="Arial" panose="020B0604020202020204" pitchFamily="34" charset="0"/>
              <a:buChar char="•"/>
            </a:pPr>
            <a:endParaRPr lang="fr-BE" dirty="0">
              <a:solidFill>
                <a:srgbClr val="FF0000"/>
              </a:solidFill>
            </a:endParaRPr>
          </a:p>
          <a:p>
            <a:pPr lvl="1">
              <a:lnSpc>
                <a:spcPct val="80000"/>
              </a:lnSpc>
            </a:pPr>
            <a:endParaRPr lang="fr-BE" sz="2000" dirty="0"/>
          </a:p>
        </p:txBody>
      </p:sp>
      <p:sp>
        <p:nvSpPr>
          <p:cNvPr id="6" name="Rectangle 5">
            <a:extLst>
              <a:ext uri="{FF2B5EF4-FFF2-40B4-BE49-F238E27FC236}">
                <a16:creationId xmlns:a16="http://schemas.microsoft.com/office/drawing/2014/main" id="{BD550D77-EF97-C98C-CD24-82D90D664A70}"/>
              </a:ext>
            </a:extLst>
          </p:cNvPr>
          <p:cNvSpPr/>
          <p:nvPr/>
        </p:nvSpPr>
        <p:spPr>
          <a:xfrm>
            <a:off x="0" y="285750"/>
            <a:ext cx="12192000" cy="1026970"/>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En plus, et au </a:t>
            </a:r>
            <a:r>
              <a:rPr lang="en-US" sz="2800" b="1" i="1" dirty="0" err="1">
                <a:latin typeface="Comic Sans MS" panose="030F0702030302020204" pitchFamily="66" charset="0"/>
              </a:rPr>
              <a:t>cas</a:t>
            </a:r>
            <a:r>
              <a:rPr lang="en-US" sz="2800" b="1" i="1" dirty="0">
                <a:latin typeface="Comic Sans MS" panose="030F0702030302020204" pitchFamily="66" charset="0"/>
              </a:rPr>
              <a:t> </a:t>
            </a:r>
            <a:r>
              <a:rPr lang="en-US" sz="2800" b="1" i="1" dirty="0" err="1">
                <a:latin typeface="Comic Sans MS" panose="030F0702030302020204" pitchFamily="66" charset="0"/>
              </a:rPr>
              <a:t>où</a:t>
            </a:r>
            <a:r>
              <a:rPr lang="en-US" sz="2800" b="1" i="1" dirty="0">
                <a:latin typeface="Comic Sans MS" panose="030F0702030302020204" pitchFamily="66" charset="0"/>
              </a:rPr>
              <a:t>, </a:t>
            </a:r>
            <a:r>
              <a:rPr lang="en-US" sz="2800" b="1" i="1" dirty="0" err="1">
                <a:latin typeface="Comic Sans MS" panose="030F0702030302020204" pitchFamily="66" charset="0"/>
              </a:rPr>
              <a:t>vous</a:t>
            </a:r>
            <a:r>
              <a:rPr lang="en-US" sz="2800" b="1" i="1" dirty="0">
                <a:latin typeface="Comic Sans MS" panose="030F0702030302020204" pitchFamily="66" charset="0"/>
              </a:rPr>
              <a:t> </a:t>
            </a:r>
            <a:r>
              <a:rPr lang="en-US" sz="2800" b="1" i="1" dirty="0" err="1">
                <a:latin typeface="Comic Sans MS" panose="030F0702030302020204" pitchFamily="66" charset="0"/>
              </a:rPr>
              <a:t>prévoyez</a:t>
            </a:r>
            <a:r>
              <a:rPr lang="en-US" sz="2800" b="1" i="1" dirty="0">
                <a:latin typeface="Comic Sans MS" panose="030F0702030302020204" pitchFamily="66" charset="0"/>
              </a:rPr>
              <a:t> </a:t>
            </a:r>
            <a:r>
              <a:rPr lang="en-US" sz="2800" b="1" i="1" dirty="0" err="1">
                <a:latin typeface="Comic Sans MS" panose="030F0702030302020204" pitchFamily="66" charset="0"/>
              </a:rPr>
              <a:t>une</a:t>
            </a:r>
            <a:r>
              <a:rPr lang="en-US" sz="2800" b="1" i="1" dirty="0">
                <a:latin typeface="Comic Sans MS" panose="030F0702030302020204" pitchFamily="66" charset="0"/>
              </a:rPr>
              <a:t> </a:t>
            </a:r>
            <a:r>
              <a:rPr lang="en-US" sz="2800" b="1" i="1" dirty="0" err="1">
                <a:latin typeface="Comic Sans MS" panose="030F0702030302020204" pitchFamily="66" charset="0"/>
              </a:rPr>
              <a:t>mobilité</a:t>
            </a:r>
            <a:r>
              <a:rPr lang="en-US" sz="2800" b="1" i="1" dirty="0">
                <a:latin typeface="Comic Sans MS" panose="030F0702030302020204" pitchFamily="66" charset="0"/>
              </a:rPr>
              <a:t> dans un des pays de la </a:t>
            </a:r>
            <a:r>
              <a:rPr lang="en-US" sz="2800" b="1" i="1" dirty="0" err="1">
                <a:latin typeface="Comic Sans MS" panose="030F0702030302020204" pitchFamily="66" charset="0"/>
              </a:rPr>
              <a:t>liste</a:t>
            </a:r>
            <a:r>
              <a:rPr lang="en-US" sz="2800" b="1" i="1" dirty="0">
                <a:latin typeface="Comic Sans MS" panose="030F0702030302020204" pitchFamily="66" charset="0"/>
              </a:rPr>
              <a:t> de </a:t>
            </a:r>
            <a:r>
              <a:rPr lang="en-US" sz="2800" b="1" i="1" dirty="0" err="1">
                <a:latin typeface="Comic Sans MS" panose="030F0702030302020204" pitchFamily="66" charset="0"/>
              </a:rPr>
              <a:t>l’ARES</a:t>
            </a:r>
            <a:r>
              <a:rPr lang="en-US" sz="2800" b="1" i="1" dirty="0">
                <a:latin typeface="Comic Sans MS" panose="030F0702030302020204" pitchFamily="66" charset="0"/>
              </a:rPr>
              <a:t> (cooperation au </a:t>
            </a:r>
            <a:r>
              <a:rPr lang="en-US" sz="2800" b="1" i="1" dirty="0" err="1">
                <a:latin typeface="Comic Sans MS" panose="030F0702030302020204" pitchFamily="66" charset="0"/>
              </a:rPr>
              <a:t>développement</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2" name="ZoneTexte 1">
            <a:extLst>
              <a:ext uri="{FF2B5EF4-FFF2-40B4-BE49-F238E27FC236}">
                <a16:creationId xmlns:a16="http://schemas.microsoft.com/office/drawing/2014/main" id="{6BF36DB9-0187-79CA-9F03-900C61F3128B}"/>
              </a:ext>
            </a:extLst>
          </p:cNvPr>
          <p:cNvSpPr txBox="1"/>
          <p:nvPr/>
        </p:nvSpPr>
        <p:spPr>
          <a:xfrm>
            <a:off x="1233377" y="3519377"/>
            <a:ext cx="5932968" cy="3139321"/>
          </a:xfrm>
          <a:prstGeom prst="rect">
            <a:avLst/>
          </a:prstGeom>
          <a:noFill/>
        </p:spPr>
        <p:txBody>
          <a:bodyPr wrap="square" rtlCol="0">
            <a:spAutoFit/>
          </a:bodyPr>
          <a:lstStyle/>
          <a:p>
            <a:r>
              <a:rPr lang="fr-BE" dirty="0"/>
              <a:t>Bourses de voyage ARES 2025-2026</a:t>
            </a:r>
          </a:p>
          <a:p>
            <a:endParaRPr lang="fr-BE" dirty="0"/>
          </a:p>
          <a:p>
            <a:r>
              <a:rPr lang="fr-BE" dirty="0"/>
              <a:t>L’appel à candidatures est ouvert.</a:t>
            </a:r>
          </a:p>
          <a:p>
            <a:r>
              <a:rPr lang="fr-BE" dirty="0"/>
              <a:t>Date limite : 5 novembre 2025</a:t>
            </a:r>
          </a:p>
          <a:p>
            <a:r>
              <a:rPr lang="fr-BE" dirty="0"/>
              <a:t>Période de voyage : entre le 1</a:t>
            </a:r>
            <a:r>
              <a:rPr lang="fr-BE" baseline="30000" dirty="0"/>
              <a:t>er</a:t>
            </a:r>
            <a:r>
              <a:rPr lang="fr-BE" dirty="0"/>
              <a:t> janvier et le 31 aout 2026</a:t>
            </a:r>
          </a:p>
          <a:p>
            <a:endParaRPr lang="fr-BE" dirty="0"/>
          </a:p>
          <a:p>
            <a:r>
              <a:rPr lang="fr-BE" u="sng" dirty="0">
                <a:hlinkClick r:id="rId3"/>
              </a:rPr>
              <a:t>Bourses de voyage | ARES</a:t>
            </a:r>
            <a:endParaRPr lang="fr-BE" u="sng" dirty="0"/>
          </a:p>
          <a:p>
            <a:r>
              <a:rPr lang="fr-BE" u="sng" dirty="0">
                <a:hlinkClick r:id="rId4"/>
              </a:rPr>
              <a:t>Bourses de voyage 2026 (janvier-aout 2026) | ARES</a:t>
            </a:r>
            <a:endParaRPr lang="fr-BE" dirty="0"/>
          </a:p>
          <a:p>
            <a:endParaRPr lang="fr-BE" dirty="0"/>
          </a:p>
          <a:p>
            <a:endParaRPr lang="fr-BE" dirty="0"/>
          </a:p>
          <a:p>
            <a:endParaRPr lang="fr-BE" dirty="0"/>
          </a:p>
        </p:txBody>
      </p:sp>
    </p:spTree>
    <p:extLst>
      <p:ext uri="{BB962C8B-B14F-4D97-AF65-F5344CB8AC3E}">
        <p14:creationId xmlns:p14="http://schemas.microsoft.com/office/powerpoint/2010/main" val="216815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543118-8714-44FB-9F92-743D862A7164}"/>
              </a:ext>
            </a:extLst>
          </p:cNvPr>
          <p:cNvSpPr txBox="1"/>
          <p:nvPr/>
        </p:nvSpPr>
        <p:spPr>
          <a:xfrm>
            <a:off x="5101722" y="2661220"/>
            <a:ext cx="1656992" cy="707886"/>
          </a:xfrm>
          <a:prstGeom prst="rect">
            <a:avLst/>
          </a:prstGeom>
          <a:noFill/>
        </p:spPr>
        <p:txBody>
          <a:bodyPr wrap="none" rtlCol="0">
            <a:spAutoFit/>
          </a:bodyPr>
          <a:lstStyle/>
          <a:p>
            <a:r>
              <a:rPr lang="fr-BE" sz="4000" b="1" dirty="0"/>
              <a:t>Merci, </a:t>
            </a:r>
          </a:p>
        </p:txBody>
      </p:sp>
      <p:sp>
        <p:nvSpPr>
          <p:cNvPr id="3" name="Rectangle 2"/>
          <p:cNvSpPr/>
          <p:nvPr/>
        </p:nvSpPr>
        <p:spPr>
          <a:xfrm>
            <a:off x="949234" y="4961598"/>
            <a:ext cx="8351519" cy="646331"/>
          </a:xfrm>
          <a:prstGeom prst="rect">
            <a:avLst/>
          </a:prstGeom>
        </p:spPr>
        <p:txBody>
          <a:bodyPr wrap="square">
            <a:spAutoFit/>
          </a:bodyPr>
          <a:lstStyle/>
          <a:p>
            <a:r>
              <a:rPr lang="fr-BE" dirty="0"/>
              <a:t>Cette présentation se trouvera sur le site FSM/Etudes/mobilité internationale : </a:t>
            </a:r>
          </a:p>
          <a:p>
            <a:r>
              <a:rPr lang="fr-BE" dirty="0">
                <a:hlinkClick r:id="rId2"/>
              </a:rPr>
              <a:t>Mobilité internationale - Erasmus - Faculté des Sciences de la motricité</a:t>
            </a:r>
            <a:endParaRPr lang="fr-BE" dirty="0"/>
          </a:p>
        </p:txBody>
      </p:sp>
    </p:spTree>
    <p:extLst>
      <p:ext uri="{BB962C8B-B14F-4D97-AF65-F5344CB8AC3E}">
        <p14:creationId xmlns:p14="http://schemas.microsoft.com/office/powerpoint/2010/main" val="356765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générales</a:t>
            </a:r>
            <a:r>
              <a:rPr lang="en-US" sz="2800" b="1" i="1" dirty="0">
                <a:latin typeface="Comic Sans MS" panose="030F0702030302020204" pitchFamily="66" charset="0"/>
              </a:rPr>
              <a:t> – Site www.ulb.be</a:t>
            </a:r>
            <a:endParaRPr lang="fr-FR" sz="2800" b="1" i="1" dirty="0">
              <a:latin typeface="Comic Sans MS" panose="030F0702030302020204" pitchFamily="66" charset="0"/>
            </a:endParaRPr>
          </a:p>
        </p:txBody>
      </p:sp>
      <p:sp>
        <p:nvSpPr>
          <p:cNvPr id="3" name="Rectangle 2"/>
          <p:cNvSpPr/>
          <p:nvPr/>
        </p:nvSpPr>
        <p:spPr>
          <a:xfrm>
            <a:off x="370247" y="1166927"/>
            <a:ext cx="4570706" cy="461665"/>
          </a:xfrm>
          <a:prstGeom prst="rect">
            <a:avLst/>
          </a:prstGeom>
        </p:spPr>
        <p:txBody>
          <a:bodyPr wrap="square">
            <a:spAutoFit/>
          </a:bodyPr>
          <a:lstStyle/>
          <a:p>
            <a:r>
              <a:rPr lang="fr-FR" sz="2400" b="1" dirty="0">
                <a:solidFill>
                  <a:srgbClr val="C00000"/>
                </a:solidFill>
              </a:rPr>
              <a:t>Site ULB : </a:t>
            </a:r>
            <a:r>
              <a:rPr lang="fr-BE" dirty="0">
                <a:hlinkClick r:id="rId3"/>
              </a:rPr>
              <a:t>Partir à l'étranger - ULB</a:t>
            </a:r>
            <a:endParaRPr lang="fr-FR" dirty="0"/>
          </a:p>
        </p:txBody>
      </p:sp>
      <p:pic>
        <p:nvPicPr>
          <p:cNvPr id="8" name="Image 7"/>
          <p:cNvPicPr>
            <a:picLocks noChangeAspect="1"/>
          </p:cNvPicPr>
          <p:nvPr/>
        </p:nvPicPr>
        <p:blipFill>
          <a:blip r:embed="rId4"/>
          <a:stretch>
            <a:fillRect/>
          </a:stretch>
        </p:blipFill>
        <p:spPr>
          <a:xfrm>
            <a:off x="91605" y="1808355"/>
            <a:ext cx="2563995" cy="2555362"/>
          </a:xfrm>
          <a:prstGeom prst="rect">
            <a:avLst/>
          </a:prstGeom>
        </p:spPr>
      </p:pic>
      <p:pic>
        <p:nvPicPr>
          <p:cNvPr id="6" name="Image 5" descr="Une image contenant texte, Police, nombre, ligne&#10;&#10;Le contenu généré par l’IA peut être incorrect.">
            <a:extLst>
              <a:ext uri="{FF2B5EF4-FFF2-40B4-BE49-F238E27FC236}">
                <a16:creationId xmlns:a16="http://schemas.microsoft.com/office/drawing/2014/main" id="{76C5D99F-49F3-D0C1-D54C-EE9197CB1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534" y="1782535"/>
            <a:ext cx="9555030" cy="2555362"/>
          </a:xfrm>
          <a:prstGeom prst="rect">
            <a:avLst/>
          </a:prstGeom>
        </p:spPr>
      </p:pic>
      <p:pic>
        <p:nvPicPr>
          <p:cNvPr id="9" name="Image 8" descr="Une image contenant texte, Police, nombre, capture d’écran&#10;&#10;Le contenu généré par l’IA peut être incorrect.">
            <a:extLst>
              <a:ext uri="{FF2B5EF4-FFF2-40B4-BE49-F238E27FC236}">
                <a16:creationId xmlns:a16="http://schemas.microsoft.com/office/drawing/2014/main" id="{FDF163B9-494D-CF78-66F1-7C47A769A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3534" y="4363717"/>
            <a:ext cx="9555030" cy="2419855"/>
          </a:xfrm>
          <a:prstGeom prst="rect">
            <a:avLst/>
          </a:prstGeom>
        </p:spPr>
      </p:pic>
    </p:spTree>
    <p:extLst>
      <p:ext uri="{BB962C8B-B14F-4D97-AF65-F5344CB8AC3E}">
        <p14:creationId xmlns:p14="http://schemas.microsoft.com/office/powerpoint/2010/main" val="138268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389F-32AD-ADEC-C9B8-55B2BDB8D1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FF2305-F377-FA38-03DF-7F4CC2748DF2}"/>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Voyages durables</a:t>
            </a:r>
            <a:endParaRPr lang="fr-FR" sz="2800" b="1" i="1" dirty="0">
              <a:latin typeface="Comic Sans MS" panose="030F0702030302020204" pitchFamily="66" charset="0"/>
            </a:endParaRPr>
          </a:p>
        </p:txBody>
      </p:sp>
      <p:sp>
        <p:nvSpPr>
          <p:cNvPr id="3" name="Rectangle 2">
            <a:extLst>
              <a:ext uri="{FF2B5EF4-FFF2-40B4-BE49-F238E27FC236}">
                <a16:creationId xmlns:a16="http://schemas.microsoft.com/office/drawing/2014/main" id="{803FA506-184C-2BBD-FE2D-B1027C7508A6}"/>
              </a:ext>
            </a:extLst>
          </p:cNvPr>
          <p:cNvSpPr/>
          <p:nvPr/>
        </p:nvSpPr>
        <p:spPr>
          <a:xfrm>
            <a:off x="140047" y="1202569"/>
            <a:ext cx="7982643" cy="738664"/>
          </a:xfrm>
          <a:prstGeom prst="rect">
            <a:avLst/>
          </a:prstGeom>
        </p:spPr>
        <p:txBody>
          <a:bodyPr wrap="square">
            <a:spAutoFit/>
          </a:bodyPr>
          <a:lstStyle/>
          <a:p>
            <a:r>
              <a:rPr lang="fr-FR" sz="2400" b="1" dirty="0">
                <a:solidFill>
                  <a:srgbClr val="C00000"/>
                </a:solidFill>
              </a:rPr>
              <a:t>Site ULB : </a:t>
            </a:r>
            <a:r>
              <a:rPr lang="en-US" sz="1800" dirty="0">
                <a:solidFill>
                  <a:srgbClr val="000000"/>
                </a:solidFill>
                <a:latin typeface="Open Sans"/>
                <a:ea typeface="Open Sans"/>
                <a:cs typeface="Open Sans"/>
                <a:sym typeface="Open Sans"/>
                <a:hlinkClick r:id="rId3"/>
              </a:rPr>
              <a:t>https://www.ulb.be/fr/partir-en-echange/erasmus-goes-green</a:t>
            </a:r>
            <a:r>
              <a:rPr lang="en-US" sz="1800" dirty="0">
                <a:solidFill>
                  <a:srgbClr val="000000"/>
                </a:solidFill>
                <a:latin typeface="Open Sans"/>
                <a:ea typeface="Open Sans"/>
                <a:cs typeface="Open Sans"/>
                <a:sym typeface="Open Sans"/>
              </a:rPr>
              <a:t> </a:t>
            </a:r>
          </a:p>
          <a:p>
            <a:endParaRPr lang="fr-FR" dirty="0"/>
          </a:p>
        </p:txBody>
      </p:sp>
      <p:pic>
        <p:nvPicPr>
          <p:cNvPr id="9" name="Image 8">
            <a:extLst>
              <a:ext uri="{FF2B5EF4-FFF2-40B4-BE49-F238E27FC236}">
                <a16:creationId xmlns:a16="http://schemas.microsoft.com/office/drawing/2014/main" id="{B2BE728D-A372-83C5-09FA-92C6D55C7854}"/>
              </a:ext>
            </a:extLst>
          </p:cNvPr>
          <p:cNvPicPr>
            <a:picLocks noChangeAspect="1"/>
          </p:cNvPicPr>
          <p:nvPr/>
        </p:nvPicPr>
        <p:blipFill>
          <a:blip r:embed="rId4"/>
          <a:stretch>
            <a:fillRect/>
          </a:stretch>
        </p:blipFill>
        <p:spPr>
          <a:xfrm>
            <a:off x="140047" y="1883550"/>
            <a:ext cx="2905125" cy="542925"/>
          </a:xfrm>
          <a:prstGeom prst="rect">
            <a:avLst/>
          </a:prstGeom>
        </p:spPr>
      </p:pic>
      <p:pic>
        <p:nvPicPr>
          <p:cNvPr id="13" name="Image 12">
            <a:extLst>
              <a:ext uri="{FF2B5EF4-FFF2-40B4-BE49-F238E27FC236}">
                <a16:creationId xmlns:a16="http://schemas.microsoft.com/office/drawing/2014/main" id="{5BD7AFA2-B831-8C4B-2FDC-F25577A8140F}"/>
              </a:ext>
            </a:extLst>
          </p:cNvPr>
          <p:cNvPicPr>
            <a:picLocks noChangeAspect="1"/>
          </p:cNvPicPr>
          <p:nvPr/>
        </p:nvPicPr>
        <p:blipFill>
          <a:blip r:embed="rId5"/>
          <a:stretch>
            <a:fillRect/>
          </a:stretch>
        </p:blipFill>
        <p:spPr>
          <a:xfrm>
            <a:off x="8796535" y="1430245"/>
            <a:ext cx="3255418" cy="1021976"/>
          </a:xfrm>
          <a:prstGeom prst="rect">
            <a:avLst/>
          </a:prstGeom>
        </p:spPr>
      </p:pic>
      <p:sp>
        <p:nvSpPr>
          <p:cNvPr id="4" name="ZoneTexte 3">
            <a:extLst>
              <a:ext uri="{FF2B5EF4-FFF2-40B4-BE49-F238E27FC236}">
                <a16:creationId xmlns:a16="http://schemas.microsoft.com/office/drawing/2014/main" id="{1C1F5BD2-B9CC-E4E5-FE71-0CFE983E3900}"/>
              </a:ext>
            </a:extLst>
          </p:cNvPr>
          <p:cNvSpPr txBox="1"/>
          <p:nvPr/>
        </p:nvSpPr>
        <p:spPr>
          <a:xfrm>
            <a:off x="656055" y="2333685"/>
            <a:ext cx="10879890" cy="4524315"/>
          </a:xfrm>
          <a:prstGeom prst="rect">
            <a:avLst/>
          </a:prstGeom>
          <a:noFill/>
        </p:spPr>
        <p:txBody>
          <a:bodyPr wrap="square">
            <a:spAutoFit/>
          </a:bodyPr>
          <a:lstStyle/>
          <a:p>
            <a:pPr algn="l" fontAlgn="base">
              <a:buNone/>
            </a:pPr>
            <a:r>
              <a:rPr lang="fr-BE" b="1" i="0" dirty="0">
                <a:solidFill>
                  <a:srgbClr val="040404"/>
                </a:solidFill>
                <a:effectLst/>
                <a:latin typeface="fira_sans"/>
              </a:rPr>
              <a:t>La protection de l'environnement passe aussi par un Erasmus durable ! </a:t>
            </a:r>
            <a:br>
              <a:rPr lang="fr-BE" b="0" i="0" dirty="0">
                <a:solidFill>
                  <a:srgbClr val="040404"/>
                </a:solidFill>
                <a:effectLst/>
                <a:latin typeface="opensans"/>
              </a:rPr>
            </a:br>
            <a:r>
              <a:rPr lang="fr-BE" b="0" i="0" dirty="0">
                <a:solidFill>
                  <a:srgbClr val="040404"/>
                </a:solidFill>
                <a:effectLst/>
                <a:latin typeface="opensans"/>
              </a:rPr>
              <a:t>Désireux de répondre aux enjeux en matière environnementale, le programme Erasmus+ évolue et se met au vert. Depuis 2021, il finance des modes de mobilité plus respectueux de l’environnement. De plus, l’ULB a adopté en 2023 </a:t>
            </a:r>
            <a:r>
              <a:rPr lang="fr-BE" b="1" i="0" u="none" strike="noStrike" dirty="0">
                <a:solidFill>
                  <a:srgbClr val="084E91"/>
                </a:solidFill>
                <a:effectLst/>
                <a:latin typeface="inherit"/>
                <a:hlinkClick r:id="rId6"/>
              </a:rPr>
              <a:t>une politique de voyages responsables</a:t>
            </a:r>
            <a:r>
              <a:rPr lang="fr-BE" b="0" i="0" dirty="0">
                <a:solidFill>
                  <a:srgbClr val="040404"/>
                </a:solidFill>
                <a:effectLst/>
                <a:latin typeface="opensans"/>
              </a:rPr>
              <a:t> et met en place plusieurs mesures pour réduire les émissions de gaz à effet de serre liées aux déplacements internationaux. L'ULB s'inscrit donc dans cette thématique et fait le maximum pour sensibiliser à l'écoresponsabilité.</a:t>
            </a:r>
            <a:br>
              <a:rPr lang="fr-BE" b="0" i="0" dirty="0">
                <a:solidFill>
                  <a:srgbClr val="040404"/>
                </a:solidFill>
                <a:effectLst/>
                <a:latin typeface="opensans"/>
              </a:rPr>
            </a:br>
            <a:r>
              <a:rPr lang="fr-BE" b="0" i="0" dirty="0">
                <a:solidFill>
                  <a:srgbClr val="040404"/>
                </a:solidFill>
                <a:effectLst/>
                <a:latin typeface="opensans"/>
              </a:rPr>
              <a:t>Par exemple, lorsque vous choisissez votre </a:t>
            </a:r>
            <a:r>
              <a:rPr lang="fr-BE" b="1" i="0" u="none" strike="noStrike" dirty="0">
                <a:solidFill>
                  <a:srgbClr val="084E91"/>
                </a:solidFill>
                <a:effectLst/>
                <a:latin typeface="inherit"/>
                <a:hlinkClick r:id="rId7"/>
              </a:rPr>
              <a:t>destination</a:t>
            </a:r>
            <a:r>
              <a:rPr lang="fr-BE" b="0" i="0" dirty="0">
                <a:solidFill>
                  <a:srgbClr val="040404"/>
                </a:solidFill>
                <a:effectLst/>
                <a:latin typeface="opensans"/>
              </a:rPr>
              <a:t> parmi la liste des possibilités, vous avez la possibilité de </a:t>
            </a:r>
            <a:r>
              <a:rPr lang="fr-BE" b="1" i="0" dirty="0">
                <a:solidFill>
                  <a:srgbClr val="040404"/>
                </a:solidFill>
                <a:effectLst/>
                <a:latin typeface="fira_sans"/>
              </a:rPr>
              <a:t>filtrer les destinations </a:t>
            </a:r>
            <a:r>
              <a:rPr lang="fr-BE" b="0" i="0" dirty="0">
                <a:solidFill>
                  <a:srgbClr val="040404"/>
                </a:solidFill>
                <a:effectLst/>
                <a:latin typeface="opensans"/>
              </a:rPr>
              <a:t>pour n'afficher que celles facilement accessibles en transports en commun, en un ou deux jours de voyage, ce qui vous facilite alors la tâche si vous souhaitez rendre votre séjour écoresponsable.</a:t>
            </a:r>
            <a:br>
              <a:rPr lang="fr-BE" b="0" i="0" dirty="0">
                <a:solidFill>
                  <a:srgbClr val="040404"/>
                </a:solidFill>
                <a:effectLst/>
                <a:latin typeface="opensans"/>
              </a:rPr>
            </a:br>
            <a:r>
              <a:rPr lang="fr-BE" b="0" i="0" dirty="0">
                <a:solidFill>
                  <a:srgbClr val="040404"/>
                </a:solidFill>
                <a:effectLst/>
                <a:latin typeface="opensans"/>
              </a:rPr>
              <a:t>Le projet</a:t>
            </a:r>
            <a:r>
              <a:rPr lang="fr-BE" b="1" i="0" dirty="0">
                <a:solidFill>
                  <a:srgbClr val="040404"/>
                </a:solidFill>
                <a:effectLst/>
                <a:latin typeface="fira_sans"/>
              </a:rPr>
              <a:t> </a:t>
            </a:r>
            <a:r>
              <a:rPr lang="fr-BE" b="1" i="0" u="none" strike="noStrike" dirty="0">
                <a:solidFill>
                  <a:srgbClr val="084E91"/>
                </a:solidFill>
                <a:effectLst/>
                <a:latin typeface="inherit"/>
                <a:hlinkClick r:id="rId8"/>
              </a:rPr>
              <a:t>Green Erasmus</a:t>
            </a:r>
            <a:r>
              <a:rPr lang="fr-BE" b="1" i="0" dirty="0">
                <a:solidFill>
                  <a:srgbClr val="040404"/>
                </a:solidFill>
                <a:effectLst/>
                <a:latin typeface="fira_sans"/>
              </a:rPr>
              <a:t> </a:t>
            </a:r>
            <a:r>
              <a:rPr lang="fr-BE" b="0" i="0" dirty="0">
                <a:solidFill>
                  <a:srgbClr val="040404"/>
                </a:solidFill>
                <a:effectLst/>
                <a:latin typeface="opensans"/>
              </a:rPr>
              <a:t>a pour objectif d'accroître la conscience environnementale en matière de mobilité et de permettre, à terme, de réduire l'empreinte carbone liée au transport des activités de mobilité. L’ULB soutient également les transports durables des étudiants à moins d’opportunité partant en Erasmus.</a:t>
            </a:r>
            <a:br>
              <a:rPr lang="fr-BE" b="0" i="0" dirty="0">
                <a:solidFill>
                  <a:srgbClr val="040404"/>
                </a:solidFill>
                <a:effectLst/>
                <a:latin typeface="opensans"/>
              </a:rPr>
            </a:br>
            <a:r>
              <a:rPr lang="fr-BE" b="0" i="0" dirty="0">
                <a:solidFill>
                  <a:srgbClr val="040404"/>
                </a:solidFill>
                <a:effectLst/>
                <a:latin typeface="opensans"/>
              </a:rPr>
              <a:t>Ce projet s'inscrit parfaitement dans le </a:t>
            </a:r>
            <a:r>
              <a:rPr lang="fr-BE" b="1" i="0" u="none" strike="noStrike" dirty="0">
                <a:solidFill>
                  <a:srgbClr val="084E91"/>
                </a:solidFill>
                <a:effectLst/>
                <a:latin typeface="inherit"/>
                <a:hlinkClick r:id="rId9"/>
              </a:rPr>
              <a:t>Plan Climat</a:t>
            </a:r>
            <a:r>
              <a:rPr lang="fr-BE" b="0" i="0" dirty="0">
                <a:solidFill>
                  <a:srgbClr val="040404"/>
                </a:solidFill>
                <a:effectLst/>
                <a:latin typeface="opensans"/>
              </a:rPr>
              <a:t> élaboré par l'ULB en 2019. A partir de 2023, l’ULB contribue à la compensation carbone des déplacements des étudiantes et étudiants qui voyagent dans le cadre de leur cursus à l’ULB, en alimentant un compte interne à hauteur de 90€ par kilomètre parcouru afin d’amplifier les projets du Plan Climat . </a:t>
            </a:r>
            <a:endParaRPr lang="fr-BE" dirty="0"/>
          </a:p>
        </p:txBody>
      </p:sp>
    </p:spTree>
    <p:extLst>
      <p:ext uri="{BB962C8B-B14F-4D97-AF65-F5344CB8AC3E}">
        <p14:creationId xmlns:p14="http://schemas.microsoft.com/office/powerpoint/2010/main" val="299976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8433192-1D99-C061-E5C7-0D0C2D9F6BD5}"/>
              </a:ext>
            </a:extLst>
          </p:cNvPr>
          <p:cNvPicPr>
            <a:picLocks noChangeAspect="1"/>
          </p:cNvPicPr>
          <p:nvPr/>
        </p:nvPicPr>
        <p:blipFill>
          <a:blip r:embed="rId2"/>
          <a:stretch>
            <a:fillRect/>
          </a:stretch>
        </p:blipFill>
        <p:spPr>
          <a:xfrm>
            <a:off x="745538" y="1313794"/>
            <a:ext cx="10700923" cy="5236400"/>
          </a:xfrm>
          <a:prstGeom prst="rect">
            <a:avLst/>
          </a:prstGeom>
        </p:spPr>
      </p:pic>
      <p:sp>
        <p:nvSpPr>
          <p:cNvPr id="4" name="Rectangle 3">
            <a:extLst>
              <a:ext uri="{FF2B5EF4-FFF2-40B4-BE49-F238E27FC236}">
                <a16:creationId xmlns:a16="http://schemas.microsoft.com/office/drawing/2014/main" id="{0B994BDE-1428-C017-D6D1-6E8CDA762A36}"/>
              </a:ext>
            </a:extLst>
          </p:cNvPr>
          <p:cNvSpPr/>
          <p:nvPr/>
        </p:nvSpPr>
        <p:spPr>
          <a:xfrm>
            <a:off x="1170061" y="474770"/>
            <a:ext cx="9203649" cy="738664"/>
          </a:xfrm>
          <a:prstGeom prst="rect">
            <a:avLst/>
          </a:prstGeom>
        </p:spPr>
        <p:txBody>
          <a:bodyPr wrap="square">
            <a:spAutoFit/>
          </a:bodyPr>
          <a:lstStyle/>
          <a:p>
            <a:r>
              <a:rPr lang="fr-FR" sz="2400" b="1" dirty="0">
                <a:solidFill>
                  <a:srgbClr val="C00000"/>
                </a:solidFill>
              </a:rPr>
              <a:t>Site ULB : </a:t>
            </a:r>
            <a:r>
              <a:rPr lang="en-US" sz="1800" dirty="0">
                <a:solidFill>
                  <a:srgbClr val="000000"/>
                </a:solidFill>
                <a:latin typeface="Open Sans"/>
                <a:ea typeface="Open Sans"/>
                <a:cs typeface="Open Sans"/>
                <a:sym typeface="Open Sans"/>
                <a:hlinkClick r:id="rId3"/>
              </a:rPr>
              <a:t>https://www.ulb.be/fr/partir-en-echange/erasmus-goes-green</a:t>
            </a:r>
            <a:r>
              <a:rPr lang="en-US" sz="1800" dirty="0">
                <a:solidFill>
                  <a:srgbClr val="000000"/>
                </a:solidFill>
                <a:latin typeface="Open Sans"/>
                <a:ea typeface="Open Sans"/>
                <a:cs typeface="Open Sans"/>
                <a:sym typeface="Open Sans"/>
              </a:rPr>
              <a:t> </a:t>
            </a:r>
          </a:p>
          <a:p>
            <a:endParaRPr lang="fr-FR" dirty="0"/>
          </a:p>
        </p:txBody>
      </p:sp>
    </p:spTree>
    <p:extLst>
      <p:ext uri="{BB962C8B-B14F-4D97-AF65-F5344CB8AC3E}">
        <p14:creationId xmlns:p14="http://schemas.microsoft.com/office/powerpoint/2010/main" val="45488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085E7C-41E5-24F8-0651-884261C4DA3D}"/>
              </a:ext>
            </a:extLst>
          </p:cNvPr>
          <p:cNvSpPr/>
          <p:nvPr/>
        </p:nvSpPr>
        <p:spPr>
          <a:xfrm>
            <a:off x="0" y="3026336"/>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Mobilité </a:t>
            </a:r>
            <a:r>
              <a:rPr lang="en-US" sz="2800" b="1" i="1" dirty="0" err="1">
                <a:latin typeface="Comic Sans MS" panose="030F0702030302020204" pitchFamily="66" charset="0"/>
              </a:rPr>
              <a:t>proposée</a:t>
            </a:r>
            <a:r>
              <a:rPr lang="en-US" sz="2800" b="1" i="1" dirty="0">
                <a:latin typeface="Comic Sans MS" panose="030F0702030302020204" pitchFamily="66" charset="0"/>
              </a:rPr>
              <a:t> (</a:t>
            </a:r>
            <a:r>
              <a:rPr lang="en-US" sz="2800" b="1" i="1" dirty="0" err="1">
                <a:latin typeface="Comic Sans MS" panose="030F0702030302020204" pitchFamily="66" charset="0"/>
              </a:rPr>
              <a:t>gérée</a:t>
            </a:r>
            <a:r>
              <a:rPr lang="en-US" sz="2800" b="1" i="1" dirty="0">
                <a:latin typeface="Comic Sans MS" panose="030F0702030302020204" pitchFamily="66" charset="0"/>
              </a:rPr>
              <a:t> par la FSM et </a:t>
            </a:r>
            <a:r>
              <a:rPr lang="en-US" sz="2800" b="1" i="1" dirty="0" err="1">
                <a:latin typeface="Comic Sans MS" panose="030F0702030302020204" pitchFamily="66" charset="0"/>
              </a:rPr>
              <a:t>reconnue</a:t>
            </a:r>
            <a:r>
              <a:rPr lang="en-US" sz="2800" b="1" i="1" dirty="0">
                <a:latin typeface="Comic Sans MS" panose="030F0702030302020204" pitchFamily="66" charset="0"/>
              </a:rPr>
              <a:t> dans le PAE)</a:t>
            </a:r>
            <a:endParaRPr lang="fr-FR" sz="2800" b="1" i="1" dirty="0">
              <a:latin typeface="Comic Sans MS" panose="030F0702030302020204" pitchFamily="66" charset="0"/>
            </a:endParaRPr>
          </a:p>
        </p:txBody>
      </p:sp>
      <p:sp>
        <p:nvSpPr>
          <p:cNvPr id="5" name="Rectangle 4">
            <a:extLst>
              <a:ext uri="{FF2B5EF4-FFF2-40B4-BE49-F238E27FC236}">
                <a16:creationId xmlns:a16="http://schemas.microsoft.com/office/drawing/2014/main" id="{301F96A7-E6D4-9AF2-AE4D-69E22BCCF2E3}"/>
              </a:ext>
            </a:extLst>
          </p:cNvPr>
          <p:cNvSpPr/>
          <p:nvPr/>
        </p:nvSpPr>
        <p:spPr>
          <a:xfrm>
            <a:off x="0" y="2001401"/>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(blended intensive </a:t>
            </a:r>
            <a:r>
              <a:rPr lang="en-US" sz="2800" b="1" i="1" dirty="0" err="1">
                <a:latin typeface="Comic Sans MS" panose="030F0702030302020204" pitchFamily="66" charset="0"/>
              </a:rPr>
              <a:t>programmes</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6" name="TextBox 5">
            <a:extLst>
              <a:ext uri="{FF2B5EF4-FFF2-40B4-BE49-F238E27FC236}">
                <a16:creationId xmlns:a16="http://schemas.microsoft.com/office/drawing/2014/main" id="{D79C08BA-EC74-94D7-87D2-B334753E730C}"/>
              </a:ext>
            </a:extLst>
          </p:cNvPr>
          <p:cNvSpPr txBox="1"/>
          <p:nvPr/>
        </p:nvSpPr>
        <p:spPr>
          <a:xfrm>
            <a:off x="337931" y="346385"/>
            <a:ext cx="5082289" cy="369332"/>
          </a:xfrm>
          <a:prstGeom prst="rect">
            <a:avLst/>
          </a:prstGeom>
          <a:noFill/>
        </p:spPr>
        <p:txBody>
          <a:bodyPr wrap="none" rtlCol="0">
            <a:spAutoFit/>
          </a:bodyPr>
          <a:lstStyle/>
          <a:p>
            <a:r>
              <a:rPr lang="fr-BE" b="1" i="1" dirty="0"/>
              <a:t>Types de mobilités avec possibilité de financement:</a:t>
            </a:r>
            <a:endParaRPr lang="en-GB" b="1" i="1" dirty="0"/>
          </a:p>
        </p:txBody>
      </p:sp>
    </p:spTree>
    <p:extLst>
      <p:ext uri="{BB962C8B-B14F-4D97-AF65-F5344CB8AC3E}">
        <p14:creationId xmlns:p14="http://schemas.microsoft.com/office/powerpoint/2010/main" val="208818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0AC67915-7434-0780-28D7-C44A50B08984}"/>
              </a:ext>
            </a:extLst>
          </p:cNvPr>
          <p:cNvSpPr txBox="1"/>
          <p:nvPr/>
        </p:nvSpPr>
        <p:spPr>
          <a:xfrm>
            <a:off x="487283" y="1297421"/>
            <a:ext cx="11088831" cy="4524315"/>
          </a:xfrm>
          <a:prstGeom prst="rect">
            <a:avLst/>
          </a:prstGeom>
          <a:noFill/>
        </p:spPr>
        <p:txBody>
          <a:bodyPr wrap="square" rtlCol="0">
            <a:spAutoFit/>
          </a:bodyPr>
          <a:lstStyle/>
          <a:p>
            <a:endParaRPr lang="fr-BE" dirty="0"/>
          </a:p>
          <a:p>
            <a:r>
              <a:rPr lang="fr-BE" b="0" i="0" dirty="0">
                <a:solidFill>
                  <a:srgbClr val="040404"/>
                </a:solidFill>
                <a:effectLst/>
                <a:latin typeface="opensans"/>
              </a:rPr>
              <a:t>De  façon générale:</a:t>
            </a:r>
          </a:p>
          <a:p>
            <a:r>
              <a:rPr lang="fr-BE" b="0" i="0" dirty="0">
                <a:solidFill>
                  <a:srgbClr val="040404"/>
                </a:solidFill>
                <a:effectLst/>
                <a:latin typeface="opensans"/>
              </a:rPr>
              <a:t>Les Programmes Intensifs Hybrides (appelés communément "</a:t>
            </a:r>
            <a:r>
              <a:rPr lang="fr-BE" b="1" i="0" dirty="0">
                <a:solidFill>
                  <a:srgbClr val="040404"/>
                </a:solidFill>
                <a:effectLst/>
                <a:latin typeface="fira_sans"/>
              </a:rPr>
              <a:t>BIP</a:t>
            </a:r>
            <a:r>
              <a:rPr lang="fr-BE" b="0" i="0" dirty="0">
                <a:solidFill>
                  <a:srgbClr val="040404"/>
                </a:solidFill>
                <a:effectLst/>
                <a:latin typeface="opensans"/>
              </a:rPr>
              <a:t>" pour Blended Intensive Programmes) sont une nouvelle opportunité de mobilité proposée par la Commission Européenne au sein du programme Erasmus+ 2021-27. </a:t>
            </a:r>
            <a:r>
              <a:rPr lang="fr-BE" b="1" i="0" dirty="0">
                <a:solidFill>
                  <a:srgbClr val="040404"/>
                </a:solidFill>
                <a:effectLst/>
                <a:latin typeface="opensans"/>
              </a:rPr>
              <a:t>Il s'agit de cours uniques </a:t>
            </a:r>
            <a:r>
              <a:rPr lang="fr-BE" b="0" i="0" dirty="0">
                <a:solidFill>
                  <a:srgbClr val="040404"/>
                </a:solidFill>
                <a:effectLst/>
                <a:latin typeface="opensans"/>
              </a:rPr>
              <a:t>d'un minimum de 3 ECTS et maximum 6 ECTS, </a:t>
            </a:r>
            <a:r>
              <a:rPr lang="fr-BE" b="1" i="0" dirty="0">
                <a:solidFill>
                  <a:srgbClr val="040404"/>
                </a:solidFill>
                <a:effectLst/>
                <a:latin typeface="opensans"/>
              </a:rPr>
              <a:t>constitués d'une période de cours à distance et d'une semaine (minimum) de mobilité à l'étranger</a:t>
            </a:r>
            <a:r>
              <a:rPr lang="fr-BE" b="0" i="0" dirty="0">
                <a:solidFill>
                  <a:srgbClr val="040404"/>
                </a:solidFill>
                <a:effectLst/>
                <a:latin typeface="opensans"/>
              </a:rPr>
              <a:t>. C'est l'occasion pour tout étudiant, à partir, du BA1 de profiter d'un</a:t>
            </a:r>
            <a:r>
              <a:rPr lang="fr-BE" b="1" i="0" dirty="0">
                <a:solidFill>
                  <a:srgbClr val="040404"/>
                </a:solidFill>
                <a:effectLst/>
                <a:latin typeface="opensans"/>
              </a:rPr>
              <a:t> séjour court à l'étranger</a:t>
            </a:r>
            <a:r>
              <a:rPr lang="fr-BE" b="0" i="0" dirty="0">
                <a:solidFill>
                  <a:srgbClr val="040404"/>
                </a:solidFill>
                <a:effectLst/>
                <a:latin typeface="opensans"/>
              </a:rPr>
              <a:t>, financé par le programme Erasmus+, et d'élargir sa formation en participant à des cours originaux suivis par des étudiants issus de plusieurs universités. Ils sont organisés à divers moments dans l'année, souvent hors des périodes de cours habituelles.</a:t>
            </a:r>
            <a:br>
              <a:rPr lang="fr-BE" dirty="0"/>
            </a:br>
            <a:br>
              <a:rPr lang="fr-BE" dirty="0"/>
            </a:br>
            <a:r>
              <a:rPr lang="fr-BE" b="0" i="0" dirty="0">
                <a:solidFill>
                  <a:srgbClr val="040404"/>
                </a:solidFill>
                <a:effectLst/>
                <a:latin typeface="opensans"/>
              </a:rPr>
              <a:t>La participation à un BIP est cependant toujours soumise à l'aval de la faculté et implique une reconnaissance académique. Selon les cas particuliers, les BIP peuvent être soit intégrés au PAE de 60 ECTS, soit ajoutés en supplément des 60 ECTS, comptant ou non dans la moyenne annuelle. Les procédures de candidature à un BIP varient selon les cas.</a:t>
            </a:r>
          </a:p>
          <a:p>
            <a:endParaRPr lang="fr-BE" dirty="0">
              <a:solidFill>
                <a:srgbClr val="040404"/>
              </a:solidFill>
              <a:latin typeface="opensans"/>
            </a:endParaRPr>
          </a:p>
          <a:p>
            <a:r>
              <a:rPr lang="fr-BE" dirty="0"/>
              <a:t>Plus d’info : </a:t>
            </a:r>
            <a:r>
              <a:rPr lang="fr-BE" dirty="0">
                <a:hlinkClick r:id="rId2"/>
              </a:rPr>
              <a:t>Les BIP - Programmes Intensifs Hybrides - ULB</a:t>
            </a:r>
            <a:endParaRPr lang="fr-BE" dirty="0"/>
          </a:p>
        </p:txBody>
      </p:sp>
    </p:spTree>
    <p:extLst>
      <p:ext uri="{BB962C8B-B14F-4D97-AF65-F5344CB8AC3E}">
        <p14:creationId xmlns:p14="http://schemas.microsoft.com/office/powerpoint/2010/main" val="327537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8CFED5A-8622-D968-B061-27DF4DDD8CA9}"/>
              </a:ext>
            </a:extLst>
          </p:cNvPr>
          <p:cNvPicPr>
            <a:picLocks noChangeAspect="1"/>
          </p:cNvPicPr>
          <p:nvPr/>
        </p:nvPicPr>
        <p:blipFill>
          <a:blip r:embed="rId3"/>
          <a:stretch>
            <a:fillRect/>
          </a:stretch>
        </p:blipFill>
        <p:spPr>
          <a:xfrm>
            <a:off x="683172" y="0"/>
            <a:ext cx="10752083" cy="6858000"/>
          </a:xfrm>
          <a:prstGeom prst="rect">
            <a:avLst/>
          </a:prstGeom>
        </p:spPr>
      </p:pic>
    </p:spTree>
    <p:extLst>
      <p:ext uri="{BB962C8B-B14F-4D97-AF65-F5344CB8AC3E}">
        <p14:creationId xmlns:p14="http://schemas.microsoft.com/office/powerpoint/2010/main" val="186798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E6F7-C7CE-48A6-5A72-EA8860B37F9D}"/>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7FAD1EC0-1C95-558B-698F-F536BA4CAD9D}"/>
              </a:ext>
            </a:extLst>
          </p:cNvPr>
          <p:cNvSpPr txBox="1"/>
          <p:nvPr/>
        </p:nvSpPr>
        <p:spPr>
          <a:xfrm>
            <a:off x="450661" y="1563803"/>
            <a:ext cx="10769600" cy="4524315"/>
          </a:xfrm>
          <a:prstGeom prst="rect">
            <a:avLst/>
          </a:prstGeom>
          <a:noFill/>
        </p:spPr>
        <p:txBody>
          <a:bodyPr wrap="square" rtlCol="0">
            <a:spAutoFit/>
          </a:bodyPr>
          <a:lstStyle/>
          <a:p>
            <a:r>
              <a:rPr lang="fr-BE" sz="3200" dirty="0"/>
              <a:t>2025-2026 :</a:t>
            </a:r>
          </a:p>
          <a:p>
            <a:endParaRPr lang="fr-BE" sz="3200" dirty="0"/>
          </a:p>
          <a:p>
            <a:pPr marL="457200" indent="-457200">
              <a:buFont typeface="Arial" panose="020B0604020202020204" pitchFamily="34" charset="0"/>
              <a:buChar char="•"/>
            </a:pPr>
            <a:r>
              <a:rPr lang="fr-BE" sz="3200" dirty="0"/>
              <a:t>Sport, </a:t>
            </a:r>
            <a:r>
              <a:rPr lang="fr-BE" sz="3200" dirty="0" err="1"/>
              <a:t>exercise</a:t>
            </a:r>
            <a:r>
              <a:rPr lang="fr-BE" sz="3200" dirty="0"/>
              <a:t> and mental </a:t>
            </a:r>
            <a:r>
              <a:rPr lang="fr-BE" sz="3200" dirty="0" err="1"/>
              <a:t>health</a:t>
            </a:r>
            <a:r>
              <a:rPr lang="fr-BE" sz="3200" dirty="0"/>
              <a:t> in </a:t>
            </a:r>
            <a:r>
              <a:rPr lang="fr-BE" sz="3200" dirty="0" err="1"/>
              <a:t>special</a:t>
            </a:r>
            <a:r>
              <a:rPr lang="fr-BE" sz="3200" dirty="0"/>
              <a:t> populations (</a:t>
            </a:r>
            <a:r>
              <a:rPr lang="en-US" sz="3200" dirty="0"/>
              <a:t>The physical mobility part will be running from 30 March to 3 April 2026 in Tübingen, Germany</a:t>
            </a:r>
            <a:r>
              <a:rPr lang="fr-BE" sz="3200" dirty="0"/>
              <a:t>). </a:t>
            </a:r>
            <a:r>
              <a:rPr lang="fr-BE" sz="3200" i="1" dirty="0"/>
              <a:t>Prof. Jennifer Foucart</a:t>
            </a:r>
          </a:p>
          <a:p>
            <a:pPr marL="457200" indent="-457200">
              <a:buFont typeface="Arial" panose="020B0604020202020204" pitchFamily="34" charset="0"/>
              <a:buChar char="•"/>
            </a:pPr>
            <a:endParaRPr lang="fr-BE" sz="3200" i="1" dirty="0"/>
          </a:p>
          <a:p>
            <a:pPr marL="457200" indent="-457200">
              <a:buFont typeface="Arial" panose="020B0604020202020204" pitchFamily="34" charset="0"/>
              <a:buChar char="•"/>
            </a:pPr>
            <a:r>
              <a:rPr lang="fr-BE" sz="3200" i="1" dirty="0"/>
              <a:t>https://civis.eu/en/learn/civis-courses/sport-exercise-and-mental-health-in-special-populations</a:t>
            </a:r>
          </a:p>
          <a:p>
            <a:endParaRPr lang="fr-BE" sz="3200" i="1" dirty="0"/>
          </a:p>
        </p:txBody>
      </p:sp>
      <p:sp>
        <p:nvSpPr>
          <p:cNvPr id="4" name="ZoneTexte 3">
            <a:extLst>
              <a:ext uri="{FF2B5EF4-FFF2-40B4-BE49-F238E27FC236}">
                <a16:creationId xmlns:a16="http://schemas.microsoft.com/office/drawing/2014/main" id="{F3420260-3520-BF8E-7C8A-6C9B64C0FE99}"/>
              </a:ext>
            </a:extLst>
          </p:cNvPr>
          <p:cNvSpPr txBox="1"/>
          <p:nvPr/>
        </p:nvSpPr>
        <p:spPr>
          <a:xfrm>
            <a:off x="1611236" y="6365907"/>
            <a:ext cx="7599680" cy="369332"/>
          </a:xfrm>
          <a:prstGeom prst="rect">
            <a:avLst/>
          </a:prstGeom>
          <a:noFill/>
        </p:spPr>
        <p:txBody>
          <a:bodyPr wrap="square">
            <a:spAutoFit/>
          </a:bodyPr>
          <a:lstStyle/>
          <a:p>
            <a:r>
              <a:rPr lang="fr-BE" b="1" dirty="0">
                <a:solidFill>
                  <a:srgbClr val="FF0000"/>
                </a:solidFill>
                <a:latin typeface="opensans"/>
              </a:rPr>
              <a:t>Ce BIP sera valorisé dans le PAE « à la place » d’une AA (Prof. Foucart)</a:t>
            </a:r>
            <a:endParaRPr lang="fr-BE" dirty="0"/>
          </a:p>
        </p:txBody>
      </p:sp>
      <p:sp>
        <p:nvSpPr>
          <p:cNvPr id="6" name="Rectangle 5">
            <a:extLst>
              <a:ext uri="{FF2B5EF4-FFF2-40B4-BE49-F238E27FC236}">
                <a16:creationId xmlns:a16="http://schemas.microsoft.com/office/drawing/2014/main" id="{6AEE8C19-5ED8-AEF8-79E3-B60F7E3C4DF2}"/>
              </a:ext>
            </a:extLst>
          </p:cNvPr>
          <p:cNvSpPr/>
          <p:nvPr/>
        </p:nvSpPr>
        <p:spPr>
          <a:xfrm>
            <a:off x="0" y="309881"/>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a:t>
            </a:r>
            <a:r>
              <a:rPr lang="en-US" sz="2800" b="1" i="1" dirty="0" err="1">
                <a:latin typeface="Comic Sans MS" panose="030F0702030302020204" pitchFamily="66" charset="0"/>
              </a:rPr>
              <a:t>proposés</a:t>
            </a:r>
            <a:r>
              <a:rPr lang="en-US" sz="2800" b="1" i="1" dirty="0">
                <a:latin typeface="Comic Sans MS" panose="030F0702030302020204" pitchFamily="66" charset="0"/>
              </a:rPr>
              <a:t> par des ACAs FSM (deadline le 30 </a:t>
            </a:r>
            <a:r>
              <a:rPr lang="en-US" sz="2800" b="1" i="1" dirty="0" err="1">
                <a:latin typeface="Comic Sans MS" panose="030F0702030302020204" pitchFamily="66" charset="0"/>
              </a:rPr>
              <a:t>octobre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18234019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567754f-50e4-4189-a66f-3a19232131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E18A3D0D6C054B85DEFEAD687A24FE" ma:contentTypeVersion="16" ma:contentTypeDescription="Crée un document." ma:contentTypeScope="" ma:versionID="fe1185209ca1ecf8d9fb668d6ecb18d5">
  <xsd:schema xmlns:xsd="http://www.w3.org/2001/XMLSchema" xmlns:xs="http://www.w3.org/2001/XMLSchema" xmlns:p="http://schemas.microsoft.com/office/2006/metadata/properties" xmlns:ns3="2567754f-50e4-4189-a66f-3a192321311e" xmlns:ns4="85f77097-4bf8-40b1-97a8-234c59573423" targetNamespace="http://schemas.microsoft.com/office/2006/metadata/properties" ma:root="true" ma:fieldsID="f8cd9d25cb1785a437bfa9ec1c5ccb8d" ns3:_="" ns4:_="">
    <xsd:import namespace="2567754f-50e4-4189-a66f-3a192321311e"/>
    <xsd:import namespace="85f77097-4bf8-40b1-97a8-234c595734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AutoKeyPoints" minOccurs="0"/>
                <xsd:element ref="ns3:MediaServiceKeyPoint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7754f-50e4-4189-a66f-3a1923213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77097-4bf8-40b1-97a8-234c595734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7F7CFD-296A-4D0E-841B-5F1E3DA59F7F}">
  <ds:schemaRefs>
    <ds:schemaRef ds:uri="http://schemas.microsoft.com/sharepoint/v3/contenttype/forms"/>
  </ds:schemaRefs>
</ds:datastoreItem>
</file>

<file path=customXml/itemProps2.xml><?xml version="1.0" encoding="utf-8"?>
<ds:datastoreItem xmlns:ds="http://schemas.openxmlformats.org/officeDocument/2006/customXml" ds:itemID="{3C5FC426-CE57-4C68-9CEC-9D1BC244BCE5}">
  <ds:schemaRefs>
    <ds:schemaRef ds:uri="85f77097-4bf8-40b1-97a8-234c59573423"/>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2567754f-50e4-4189-a66f-3a192321311e"/>
    <ds:schemaRef ds:uri="http://purl.org/dc/elements/1.1/"/>
    <ds:schemaRef ds:uri="http://purl.org/dc/dcmityp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D1E6491-0C51-4EB4-A845-2CD9B5A66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7754f-50e4-4189-a66f-3a192321311e"/>
    <ds:schemaRef ds:uri="85f77097-4bf8-40b1-97a8-234c59573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10434</TotalTime>
  <Words>2578</Words>
  <Application>Microsoft Office PowerPoint</Application>
  <PresentationFormat>Grand écran</PresentationFormat>
  <Paragraphs>324</Paragraphs>
  <Slides>22</Slides>
  <Notes>12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22</vt:i4>
      </vt:variant>
    </vt:vector>
  </HeadingPairs>
  <TitlesOfParts>
    <vt:vector size="34" baseType="lpstr">
      <vt:lpstr>Arial</vt:lpstr>
      <vt:lpstr>Calibri</vt:lpstr>
      <vt:lpstr>Calibri Light</vt:lpstr>
      <vt:lpstr>Cambria</vt:lpstr>
      <vt:lpstr>Comic Sans MS</vt:lpstr>
      <vt:lpstr>fira_sans</vt:lpstr>
      <vt:lpstr>inherit</vt:lpstr>
      <vt:lpstr>Open Sans</vt:lpstr>
      <vt:lpstr>opensans</vt:lpstr>
      <vt:lpstr>Wingdings</vt:lpstr>
      <vt:lpstr>Thème Office</vt:lpstr>
      <vt:lpstr>1_Thème Office</vt:lpstr>
      <vt:lpstr>Echanges Internationaux à  la FSM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Echanges Erasmus à  la FSM</dc:title>
  <dc:creator>Thomas Hoellinger</dc:creator>
  <cp:lastModifiedBy>MONCOUSIN Anne</cp:lastModifiedBy>
  <cp:revision>252</cp:revision>
  <cp:lastPrinted>2025-10-16T08:13:44Z</cp:lastPrinted>
  <dcterms:created xsi:type="dcterms:W3CDTF">2016-11-22T09:23:48Z</dcterms:created>
  <dcterms:modified xsi:type="dcterms:W3CDTF">2026-03-19T09:52:40Z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0x010100A9E18A3D0D6C054B85DEFEAD687A24FE</vt:lpwstr>
  </property>
</Properties>
</file>