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2"/>
  </p:notesMasterIdLst>
  <p:handoutMasterIdLst>
    <p:handoutMasterId r:id="rId33"/>
  </p:handoutMasterIdLst>
  <p:sldIdLst>
    <p:sldId id="256" r:id="rId6"/>
    <p:sldId id="267" r:id="rId7"/>
    <p:sldId id="257" r:id="rId8"/>
    <p:sldId id="317" r:id="rId9"/>
    <p:sldId id="328" r:id="rId10"/>
    <p:sldId id="322" r:id="rId11"/>
    <p:sldId id="314" r:id="rId12"/>
    <p:sldId id="329" r:id="rId13"/>
    <p:sldId id="316" r:id="rId14"/>
    <p:sldId id="333" r:id="rId15"/>
    <p:sldId id="331" r:id="rId16"/>
    <p:sldId id="323" r:id="rId17"/>
    <p:sldId id="258" r:id="rId18"/>
    <p:sldId id="265" r:id="rId19"/>
    <p:sldId id="260" r:id="rId20"/>
    <p:sldId id="261" r:id="rId21"/>
    <p:sldId id="334" r:id="rId22"/>
    <p:sldId id="311" r:id="rId23"/>
    <p:sldId id="263" r:id="rId24"/>
    <p:sldId id="315" r:id="rId25"/>
    <p:sldId id="313" r:id="rId26"/>
    <p:sldId id="336" r:id="rId27"/>
    <p:sldId id="337" r:id="rId28"/>
    <p:sldId id="335" r:id="rId29"/>
    <p:sldId id="268" r:id="rId30"/>
    <p:sldId id="319" r:id="rId3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78983" autoAdjust="0"/>
  </p:normalViewPr>
  <p:slideViewPr>
    <p:cSldViewPr snapToGrid="0">
      <p:cViewPr varScale="1">
        <p:scale>
          <a:sx n="77" d="100"/>
          <a:sy n="77" d="100"/>
        </p:scale>
        <p:origin x="1740"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6400" cy="496889"/>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9" y="1"/>
            <a:ext cx="2946400" cy="496889"/>
          </a:xfrm>
          <a:prstGeom prst="rect">
            <a:avLst/>
          </a:prstGeom>
        </p:spPr>
        <p:txBody>
          <a:bodyPr vert="horz" lIns="91440" tIns="45720" rIns="91440" bIns="45720" rtlCol="0"/>
          <a:lstStyle>
            <a:lvl1pPr algn="r">
              <a:defRPr sz="1200"/>
            </a:lvl1pPr>
          </a:lstStyle>
          <a:p>
            <a:fld id="{BF215D39-3F65-4FDF-B398-CFF23C836FF0}" type="datetimeFigureOut">
              <a:rPr lang="fr-FR" smtClean="0"/>
              <a:t>28/10/2026</a:t>
            </a:fld>
            <a:endParaRPr lang="fr-FR"/>
          </a:p>
        </p:txBody>
      </p:sp>
      <p:sp>
        <p:nvSpPr>
          <p:cNvPr id="4" name="Espace réservé du pied de page 3"/>
          <p:cNvSpPr>
            <a:spLocks noGrp="1"/>
          </p:cNvSpPr>
          <p:nvPr>
            <p:ph type="ftr" sz="quarter" idx="2"/>
          </p:nvPr>
        </p:nvSpPr>
        <p:spPr>
          <a:xfrm>
            <a:off x="0" y="9429750"/>
            <a:ext cx="2946400" cy="496889"/>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9" y="9429750"/>
            <a:ext cx="2946400" cy="496889"/>
          </a:xfrm>
          <a:prstGeom prst="rect">
            <a:avLst/>
          </a:prstGeom>
        </p:spPr>
        <p:txBody>
          <a:bodyPr vert="horz" lIns="91440" tIns="45720" rIns="91440" bIns="45720" rtlCol="0" anchor="b"/>
          <a:lstStyle>
            <a:lvl1pPr algn="r">
              <a:defRPr sz="1200"/>
            </a:lvl1pPr>
          </a:lstStyle>
          <a:p>
            <a:fld id="{727BB0F8-F04F-4BEB-BA6D-FE88F73D73D4}" type="slidenum">
              <a:rPr lang="fr-FR" smtClean="0"/>
              <a:t>‹N°›</a:t>
            </a:fld>
            <a:endParaRPr lang="fr-FR"/>
          </a:p>
        </p:txBody>
      </p:sp>
    </p:spTree>
    <p:extLst>
      <p:ext uri="{BB962C8B-B14F-4D97-AF65-F5344CB8AC3E}">
        <p14:creationId xmlns:p14="http://schemas.microsoft.com/office/powerpoint/2010/main" val="191227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453DC32-70A2-43D2-8C2A-D89E1DAA8E39}" type="datetimeFigureOut">
              <a:rPr lang="fr-BE" smtClean="0"/>
              <a:t>28-10-26</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BF0666BD-D9EE-43EF-83FB-322503362007}" type="slidenum">
              <a:rPr lang="fr-BE" smtClean="0"/>
              <a:t>‹N°›</a:t>
            </a:fld>
            <a:endParaRPr lang="fr-BE"/>
          </a:p>
        </p:txBody>
      </p:sp>
    </p:spTree>
    <p:extLst>
      <p:ext uri="{BB962C8B-B14F-4D97-AF65-F5344CB8AC3E}">
        <p14:creationId xmlns:p14="http://schemas.microsoft.com/office/powerpoint/2010/main" val="3589707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BF0666BD-D9EE-43EF-83FB-322503362007}" type="slidenum">
              <a:rPr lang="fr-BE" smtClean="0"/>
              <a:t>3</a:t>
            </a:fld>
            <a:endParaRPr lang="fr-BE"/>
          </a:p>
        </p:txBody>
      </p:sp>
    </p:spTree>
    <p:extLst>
      <p:ext uri="{BB962C8B-B14F-4D97-AF65-F5344CB8AC3E}">
        <p14:creationId xmlns:p14="http://schemas.microsoft.com/office/powerpoint/2010/main" val="3046136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CA3C5-43C2-9FF4-453C-78E0D306CD7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A3F2BA-D822-6BD3-105E-205486BE08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08429B-26E6-0C27-30E4-998A9846B6AD}"/>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73B31929-5D90-3926-EC09-A07820530CD0}"/>
              </a:ext>
            </a:extLst>
          </p:cNvPr>
          <p:cNvSpPr>
            <a:spLocks noGrp="1"/>
          </p:cNvSpPr>
          <p:nvPr>
            <p:ph type="sldNum" sz="quarter" idx="5"/>
          </p:nvPr>
        </p:nvSpPr>
        <p:spPr/>
        <p:txBody>
          <a:bodyPr/>
          <a:lstStyle/>
          <a:p>
            <a:fld id="{BF0666BD-D9EE-43EF-83FB-322503362007}" type="slidenum">
              <a:rPr lang="fr-BE" smtClean="0"/>
              <a:t>4</a:t>
            </a:fld>
            <a:endParaRPr lang="fr-BE"/>
          </a:p>
        </p:txBody>
      </p:sp>
    </p:spTree>
    <p:extLst>
      <p:ext uri="{BB962C8B-B14F-4D97-AF65-F5344CB8AC3E}">
        <p14:creationId xmlns:p14="http://schemas.microsoft.com/office/powerpoint/2010/main" val="890806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err="1"/>
              <a:t>BIPs</a:t>
            </a:r>
            <a:r>
              <a:rPr lang="fr-BE" dirty="0"/>
              <a:t> pour toute section</a:t>
            </a:r>
          </a:p>
        </p:txBody>
      </p:sp>
      <p:sp>
        <p:nvSpPr>
          <p:cNvPr id="4" name="Espace réservé du numéro de diapositive 3"/>
          <p:cNvSpPr>
            <a:spLocks noGrp="1"/>
          </p:cNvSpPr>
          <p:nvPr>
            <p:ph type="sldNum" sz="quarter" idx="5"/>
          </p:nvPr>
        </p:nvSpPr>
        <p:spPr/>
        <p:txBody>
          <a:bodyPr/>
          <a:lstStyle/>
          <a:p>
            <a:fld id="{BF0666BD-D9EE-43EF-83FB-322503362007}" type="slidenum">
              <a:rPr lang="fr-BE" smtClean="0"/>
              <a:t>6</a:t>
            </a:fld>
            <a:endParaRPr lang="fr-BE"/>
          </a:p>
        </p:txBody>
      </p:sp>
    </p:spTree>
    <p:extLst>
      <p:ext uri="{BB962C8B-B14F-4D97-AF65-F5344CB8AC3E}">
        <p14:creationId xmlns:p14="http://schemas.microsoft.com/office/powerpoint/2010/main" val="3686623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1" dirty="0"/>
              <a:t>Aix-Marseille Université (France), National </a:t>
            </a:r>
            <a:r>
              <a:rPr lang="fr-BE" b="1" dirty="0" err="1"/>
              <a:t>Kapodistrian</a:t>
            </a:r>
            <a:r>
              <a:rPr lang="fr-BE" b="1" dirty="0"/>
              <a:t> </a:t>
            </a:r>
            <a:r>
              <a:rPr lang="fr-BE" b="1" dirty="0" err="1"/>
              <a:t>University</a:t>
            </a:r>
            <a:r>
              <a:rPr lang="fr-BE" b="1" dirty="0"/>
              <a:t> of </a:t>
            </a:r>
            <a:r>
              <a:rPr lang="fr-BE" b="1" dirty="0" err="1"/>
              <a:t>Athens</a:t>
            </a:r>
            <a:r>
              <a:rPr lang="fr-BE" b="1" dirty="0"/>
              <a:t> (</a:t>
            </a:r>
            <a:r>
              <a:rPr lang="fr-BE" b="1" dirty="0" err="1"/>
              <a:t>Greece</a:t>
            </a:r>
            <a:r>
              <a:rPr lang="fr-BE" b="1" dirty="0"/>
              <a:t>), Université libre de Bruxelles, </a:t>
            </a:r>
            <a:r>
              <a:rPr lang="fr-BE" b="1" dirty="0" err="1"/>
              <a:t>Universitatea</a:t>
            </a:r>
            <a:r>
              <a:rPr lang="fr-BE" b="1" dirty="0"/>
              <a:t> </a:t>
            </a:r>
            <a:r>
              <a:rPr lang="fr-BE" b="1" dirty="0" err="1"/>
              <a:t>din</a:t>
            </a:r>
            <a:r>
              <a:rPr lang="fr-BE" b="1" dirty="0"/>
              <a:t> </a:t>
            </a:r>
            <a:r>
              <a:rPr lang="fr-BE" b="1" dirty="0" err="1"/>
              <a:t>București</a:t>
            </a:r>
            <a:r>
              <a:rPr lang="fr-BE" b="1" dirty="0"/>
              <a:t> (Roumanie), </a:t>
            </a:r>
            <a:r>
              <a:rPr lang="fr-BE" b="1" dirty="0" err="1"/>
              <a:t>Universidad</a:t>
            </a:r>
            <a:r>
              <a:rPr lang="fr-BE" b="1" dirty="0"/>
              <a:t> </a:t>
            </a:r>
            <a:r>
              <a:rPr lang="fr-BE" b="1" dirty="0" err="1"/>
              <a:t>Autónoma</a:t>
            </a:r>
            <a:r>
              <a:rPr lang="fr-BE" b="1" dirty="0"/>
              <a:t> de Madrid (Espagne), </a:t>
            </a:r>
            <a:r>
              <a:rPr lang="fr-BE" b="1" dirty="0" err="1"/>
              <a:t>Sapienza</a:t>
            </a:r>
            <a:r>
              <a:rPr lang="fr-BE" b="1" dirty="0"/>
              <a:t> </a:t>
            </a:r>
            <a:r>
              <a:rPr lang="fr-BE" b="1" dirty="0" err="1"/>
              <a:t>Università</a:t>
            </a:r>
            <a:r>
              <a:rPr lang="fr-BE" b="1" dirty="0"/>
              <a:t> di Roma (Italie), </a:t>
            </a:r>
            <a:r>
              <a:rPr lang="fr-BE" b="1" dirty="0" err="1"/>
              <a:t>Stockholms</a:t>
            </a:r>
            <a:r>
              <a:rPr lang="fr-BE" b="1" dirty="0"/>
              <a:t> </a:t>
            </a:r>
            <a:r>
              <a:rPr lang="fr-BE" b="1" dirty="0" err="1"/>
              <a:t>Universitet</a:t>
            </a:r>
            <a:r>
              <a:rPr lang="fr-BE" b="1" dirty="0"/>
              <a:t> (Suède), Eberhard </a:t>
            </a:r>
            <a:r>
              <a:rPr lang="fr-BE" b="1" dirty="0" err="1"/>
              <a:t>Karls</a:t>
            </a:r>
            <a:r>
              <a:rPr lang="fr-BE" b="1" dirty="0"/>
              <a:t> </a:t>
            </a:r>
            <a:r>
              <a:rPr lang="fr-BE" b="1" dirty="0" err="1"/>
              <a:t>Universität</a:t>
            </a:r>
            <a:r>
              <a:rPr lang="fr-BE" b="1" dirty="0"/>
              <a:t> Tübingen (Allemagne), </a:t>
            </a:r>
            <a:r>
              <a:rPr lang="fr-BE" b="1" dirty="0" err="1"/>
              <a:t>University</a:t>
            </a:r>
            <a:r>
              <a:rPr lang="fr-BE" b="1" dirty="0"/>
              <a:t> of Glasgow (Ecosse), Paris </a:t>
            </a:r>
            <a:r>
              <a:rPr lang="fr-BE" b="1" dirty="0" err="1"/>
              <a:t>Lodron</a:t>
            </a:r>
            <a:r>
              <a:rPr lang="fr-BE" b="1" dirty="0"/>
              <a:t> </a:t>
            </a:r>
            <a:r>
              <a:rPr lang="fr-BE" b="1" dirty="0" err="1"/>
              <a:t>University</a:t>
            </a:r>
            <a:r>
              <a:rPr lang="fr-BE" b="1" dirty="0"/>
              <a:t> of Salzburg (Autriche) et Université de Lausanne (Suisse).</a:t>
            </a:r>
            <a:endParaRPr lang="fr-BE" dirty="0"/>
          </a:p>
        </p:txBody>
      </p:sp>
      <p:sp>
        <p:nvSpPr>
          <p:cNvPr id="4" name="Espace réservé du numéro de diapositive 3"/>
          <p:cNvSpPr>
            <a:spLocks noGrp="1"/>
          </p:cNvSpPr>
          <p:nvPr>
            <p:ph type="sldNum" sz="quarter" idx="5"/>
          </p:nvPr>
        </p:nvSpPr>
        <p:spPr/>
        <p:txBody>
          <a:bodyPr/>
          <a:lstStyle/>
          <a:p>
            <a:fld id="{BF0666BD-D9EE-43EF-83FB-322503362007}" type="slidenum">
              <a:rPr lang="fr-BE" smtClean="0"/>
              <a:t>8</a:t>
            </a:fld>
            <a:endParaRPr lang="fr-BE"/>
          </a:p>
        </p:txBody>
      </p:sp>
    </p:spTree>
    <p:extLst>
      <p:ext uri="{BB962C8B-B14F-4D97-AF65-F5344CB8AC3E}">
        <p14:creationId xmlns:p14="http://schemas.microsoft.com/office/powerpoint/2010/main" val="4062275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solidFill>
                  <a:srgbClr val="000000"/>
                </a:solidFill>
                <a:effectLst/>
              </a:rPr>
              <a:t>crédit supplémentaire gratuit (CP) avec pondération à 0</a:t>
            </a:r>
          </a:p>
          <a:p>
            <a:r>
              <a:rPr lang="fr-BE" dirty="0">
                <a:solidFill>
                  <a:srgbClr val="C82613"/>
                </a:solidFill>
                <a:effectLst/>
              </a:rPr>
              <a:t>pour MA1 kiné et ostéo : KINE-I4004 (autres disciplines professionnelles : AA psychiatrie) ou pour </a:t>
            </a:r>
            <a:r>
              <a:rPr lang="fr-BE" dirty="0" err="1">
                <a:solidFill>
                  <a:srgbClr val="C82613"/>
                </a:solidFill>
                <a:effectLst/>
              </a:rPr>
              <a:t>osté</a:t>
            </a:r>
            <a:r>
              <a:rPr lang="fr-BE" dirty="0">
                <a:solidFill>
                  <a:srgbClr val="C82613"/>
                </a:solidFill>
                <a:effectLst/>
              </a:rPr>
              <a:t> PSYC-I4034 (AA psychiatrie)</a:t>
            </a:r>
            <a:endParaRPr lang="fr-BE" dirty="0">
              <a:solidFill>
                <a:srgbClr val="000000"/>
              </a:solidFill>
              <a:effectLst/>
            </a:endParaRPr>
          </a:p>
          <a:p>
            <a:pPr>
              <a:buFont typeface="Arial" panose="020B0604020202020204" pitchFamily="34" charset="0"/>
              <a:buChar char="•"/>
            </a:pPr>
            <a:r>
              <a:rPr lang="fr-BE" dirty="0">
                <a:solidFill>
                  <a:srgbClr val="000000"/>
                </a:solidFill>
                <a:effectLst/>
              </a:rPr>
              <a:t>Pour les étudiants de Education Physique on reconduit la procédure de l'année précédente.</a:t>
            </a:r>
          </a:p>
          <a:p>
            <a:pPr marL="457200"/>
            <a:r>
              <a:rPr lang="fr-BE" dirty="0">
                <a:solidFill>
                  <a:srgbClr val="000000"/>
                </a:solidFill>
                <a:effectLst/>
              </a:rPr>
              <a:t> </a:t>
            </a:r>
            <a:endParaRPr lang="fr-BE" dirty="0">
              <a:effectLst/>
            </a:endParaRPr>
          </a:p>
          <a:p>
            <a:pPr>
              <a:buFont typeface="Arial" panose="020B0604020202020204" pitchFamily="34" charset="0"/>
              <a:buChar char="•"/>
            </a:pPr>
            <a:r>
              <a:rPr lang="fr-BE" dirty="0">
                <a:solidFill>
                  <a:srgbClr val="000000"/>
                </a:solidFill>
                <a:effectLst/>
              </a:rPr>
              <a:t>Pour les étudiants en BA3 kiné, et BA3 ostéo : UE PSYC-I 3033 et 3053 (</a:t>
            </a:r>
            <a:r>
              <a:rPr lang="fr-BE" dirty="0" err="1">
                <a:solidFill>
                  <a:srgbClr val="000000"/>
                </a:solidFill>
                <a:effectLst/>
              </a:rPr>
              <a:t>cf</a:t>
            </a:r>
            <a:r>
              <a:rPr lang="fr-BE" dirty="0">
                <a:solidFill>
                  <a:srgbClr val="000000"/>
                </a:solidFill>
                <a:effectLst/>
              </a:rPr>
              <a:t> ce qui a été fait en EP) (cours et TP psychologie appliquée). </a:t>
            </a:r>
            <a:r>
              <a:rPr lang="fr-BE" dirty="0">
                <a:solidFill>
                  <a:srgbClr val="ED5C57"/>
                </a:solidFill>
                <a:effectLst/>
              </a:rPr>
              <a:t>L'AA restera la même et la note du BIP remplacera la note de l'AA originale?</a:t>
            </a:r>
            <a:endParaRPr lang="fr-BE" dirty="0">
              <a:solidFill>
                <a:srgbClr val="000000"/>
              </a:solidFill>
              <a:effectLst/>
            </a:endParaRPr>
          </a:p>
          <a:p>
            <a:pPr marL="457200"/>
            <a:r>
              <a:rPr lang="fr-BE" dirty="0">
                <a:solidFill>
                  <a:srgbClr val="ED5C57"/>
                </a:solidFill>
                <a:effectLst/>
              </a:rPr>
              <a:t> </a:t>
            </a:r>
            <a:endParaRPr lang="fr-BE" dirty="0">
              <a:effectLst/>
            </a:endParaRPr>
          </a:p>
          <a:p>
            <a:pPr>
              <a:buFont typeface="Arial" panose="020B0604020202020204" pitchFamily="34" charset="0"/>
              <a:buChar char="•"/>
            </a:pPr>
            <a:r>
              <a:rPr lang="fr-BE" dirty="0">
                <a:solidFill>
                  <a:srgbClr val="000000"/>
                </a:solidFill>
                <a:effectLst/>
              </a:rPr>
              <a:t>Pour les étudiants en master ostéo PSYC I 6026 : AA partie dopage: </a:t>
            </a:r>
            <a:r>
              <a:rPr lang="fr-BE" dirty="0">
                <a:solidFill>
                  <a:srgbClr val="ED5C57"/>
                </a:solidFill>
                <a:effectLst/>
              </a:rPr>
              <a:t>L'AA restera la même et la note du BIP remplacera la note de l'AA originale?</a:t>
            </a:r>
            <a:endParaRPr lang="fr-BE" dirty="0">
              <a:solidFill>
                <a:srgbClr val="000000"/>
              </a:solidFill>
              <a:effectLst/>
            </a:endParaRPr>
          </a:p>
          <a:p>
            <a:r>
              <a:rPr lang="fr-BE" dirty="0">
                <a:solidFill>
                  <a:srgbClr val="C82613"/>
                </a:solidFill>
                <a:effectLst/>
              </a:rPr>
              <a:t> </a:t>
            </a:r>
            <a:endParaRPr lang="fr-BE" dirty="0"/>
          </a:p>
          <a:p>
            <a:r>
              <a:rPr lang="fr-BE" dirty="0">
                <a:solidFill>
                  <a:srgbClr val="C82613"/>
                </a:solidFill>
                <a:effectLst/>
              </a:rPr>
              <a:t>Pouvez vous confirmer (ou non):</a:t>
            </a:r>
            <a:endParaRPr lang="fr-BE" dirty="0"/>
          </a:p>
          <a:p>
            <a:r>
              <a:rPr lang="fr-BE" dirty="0">
                <a:solidFill>
                  <a:srgbClr val="C82613"/>
                </a:solidFill>
                <a:effectLst/>
              </a:rPr>
              <a:t>pour MA1 kiné et ostéo : KINE-I4004 (autres disciplines professionnelles : AA psychiatrie) ou pour </a:t>
            </a:r>
            <a:r>
              <a:rPr lang="fr-BE" dirty="0" err="1">
                <a:solidFill>
                  <a:srgbClr val="C82613"/>
                </a:solidFill>
                <a:effectLst/>
              </a:rPr>
              <a:t>osté</a:t>
            </a:r>
            <a:r>
              <a:rPr lang="fr-BE" dirty="0">
                <a:solidFill>
                  <a:srgbClr val="C82613"/>
                </a:solidFill>
                <a:effectLst/>
              </a:rPr>
              <a:t> PSYC-I4034 (AA psychiatrie)</a:t>
            </a:r>
            <a:endParaRPr lang="fr-BE" dirty="0"/>
          </a:p>
          <a:p>
            <a:endParaRPr lang="fr-BE" dirty="0"/>
          </a:p>
        </p:txBody>
      </p:sp>
      <p:sp>
        <p:nvSpPr>
          <p:cNvPr id="4" name="Espace réservé du numéro de diapositive 3"/>
          <p:cNvSpPr>
            <a:spLocks noGrp="1"/>
          </p:cNvSpPr>
          <p:nvPr>
            <p:ph type="sldNum" sz="quarter" idx="5"/>
          </p:nvPr>
        </p:nvSpPr>
        <p:spPr/>
        <p:txBody>
          <a:bodyPr/>
          <a:lstStyle/>
          <a:p>
            <a:fld id="{BF0666BD-D9EE-43EF-83FB-322503362007}" type="slidenum">
              <a:rPr lang="fr-BE" smtClean="0"/>
              <a:t>9</a:t>
            </a:fld>
            <a:endParaRPr lang="fr-BE"/>
          </a:p>
        </p:txBody>
      </p:sp>
    </p:spTree>
    <p:extLst>
      <p:ext uri="{BB962C8B-B14F-4D97-AF65-F5344CB8AC3E}">
        <p14:creationId xmlns:p14="http://schemas.microsoft.com/office/powerpoint/2010/main" val="2833426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Masters et </a:t>
            </a:r>
            <a:r>
              <a:rPr lang="fr-BE" dirty="0" err="1"/>
              <a:t>Phd</a:t>
            </a:r>
            <a:r>
              <a:rPr lang="fr-BE" dirty="0"/>
              <a:t> </a:t>
            </a:r>
            <a:r>
              <a:rPr lang="fr-BE" dirty="0" err="1"/>
              <a:t>students</a:t>
            </a:r>
            <a:endParaRPr lang="fr-BE" dirty="0"/>
          </a:p>
        </p:txBody>
      </p:sp>
      <p:sp>
        <p:nvSpPr>
          <p:cNvPr id="4" name="Espace réservé du numéro de diapositive 3"/>
          <p:cNvSpPr>
            <a:spLocks noGrp="1"/>
          </p:cNvSpPr>
          <p:nvPr>
            <p:ph type="sldNum" sz="quarter" idx="5"/>
          </p:nvPr>
        </p:nvSpPr>
        <p:spPr/>
        <p:txBody>
          <a:bodyPr/>
          <a:lstStyle/>
          <a:p>
            <a:fld id="{BF0666BD-D9EE-43EF-83FB-322503362007}" type="slidenum">
              <a:rPr lang="fr-BE" smtClean="0"/>
              <a:t>10</a:t>
            </a:fld>
            <a:endParaRPr lang="fr-BE"/>
          </a:p>
        </p:txBody>
      </p:sp>
    </p:spTree>
    <p:extLst>
      <p:ext uri="{BB962C8B-B14F-4D97-AF65-F5344CB8AC3E}">
        <p14:creationId xmlns:p14="http://schemas.microsoft.com/office/powerpoint/2010/main" val="1596657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Séance d’info des possibilités de stages hors-grille </a:t>
            </a:r>
            <a:r>
              <a:rPr lang="fr-BE" dirty="0" err="1"/>
              <a:t>KINé</a:t>
            </a:r>
            <a:endParaRPr lang="en-GB" dirty="0"/>
          </a:p>
        </p:txBody>
      </p:sp>
      <p:sp>
        <p:nvSpPr>
          <p:cNvPr id="4" name="Slide Number Placeholder 3"/>
          <p:cNvSpPr>
            <a:spLocks noGrp="1"/>
          </p:cNvSpPr>
          <p:nvPr>
            <p:ph type="sldNum" sz="quarter" idx="5"/>
          </p:nvPr>
        </p:nvSpPr>
        <p:spPr/>
        <p:txBody>
          <a:bodyPr/>
          <a:lstStyle/>
          <a:p>
            <a:fld id="{BF0666BD-D9EE-43EF-83FB-322503362007}" type="slidenum">
              <a:rPr lang="fr-BE" smtClean="0"/>
              <a:t>13</a:t>
            </a:fld>
            <a:endParaRPr lang="fr-BE"/>
          </a:p>
        </p:txBody>
      </p:sp>
    </p:spTree>
    <p:extLst>
      <p:ext uri="{BB962C8B-B14F-4D97-AF65-F5344CB8AC3E}">
        <p14:creationId xmlns:p14="http://schemas.microsoft.com/office/powerpoint/2010/main" val="2086853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b="1" dirty="0"/>
              <a:t>"Stages cliniques de collaboration internationale et séminaires"</a:t>
            </a:r>
            <a:r>
              <a:rPr lang="fr-BE" dirty="0"/>
              <a:t> = 15 ECTS (Master Kiné)</a:t>
            </a:r>
          </a:p>
          <a:p>
            <a:r>
              <a:rPr lang="fr-BE" b="1" dirty="0"/>
              <a:t>"Stages cliniques: complémentaire de (mnémonique de l'UE précédent)"</a:t>
            </a:r>
            <a:r>
              <a:rPr lang="fr-BE" dirty="0"/>
              <a:t>= 5 ECTS (Master Kiné)</a:t>
            </a:r>
            <a:endParaRPr lang="en-GB" dirty="0"/>
          </a:p>
        </p:txBody>
      </p:sp>
      <p:sp>
        <p:nvSpPr>
          <p:cNvPr id="4" name="Slide Number Placeholder 3"/>
          <p:cNvSpPr>
            <a:spLocks noGrp="1"/>
          </p:cNvSpPr>
          <p:nvPr>
            <p:ph type="sldNum" sz="quarter" idx="5"/>
          </p:nvPr>
        </p:nvSpPr>
        <p:spPr/>
        <p:txBody>
          <a:bodyPr/>
          <a:lstStyle/>
          <a:p>
            <a:fld id="{BF0666BD-D9EE-43EF-83FB-322503362007}" type="slidenum">
              <a:rPr lang="fr-BE" smtClean="0"/>
              <a:t>14</a:t>
            </a:fld>
            <a:endParaRPr lang="fr-BE"/>
          </a:p>
        </p:txBody>
      </p:sp>
    </p:spTree>
    <p:extLst>
      <p:ext uri="{BB962C8B-B14F-4D97-AF65-F5344CB8AC3E}">
        <p14:creationId xmlns:p14="http://schemas.microsoft.com/office/powerpoint/2010/main" val="566849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Convention: Les étudiants de l’ULB seront autorisés à suivre 2 cours maximum à la VUB (feront pas partie du PAE)</a:t>
            </a:r>
          </a:p>
          <a:p>
            <a:r>
              <a:rPr lang="fr-BE" sz="1800" b="1" dirty="0"/>
              <a:t>"Stages cliniques de collaboration internationale et séminaires"</a:t>
            </a:r>
            <a:r>
              <a:rPr lang="fr-BE" sz="1800" dirty="0"/>
              <a:t> = 15 ECTS (Master Kiné)</a:t>
            </a:r>
          </a:p>
          <a:p>
            <a:r>
              <a:rPr lang="fr-BE" sz="1800" b="1" dirty="0"/>
              <a:t>"Stages cliniques: complémentaire de (mnémonique de l'UE précédent)"</a:t>
            </a:r>
            <a:r>
              <a:rPr lang="fr-BE" sz="1800" dirty="0"/>
              <a:t>= 5 ECTS (Master Kiné)</a:t>
            </a:r>
          </a:p>
          <a:p>
            <a:endParaRPr lang="fr-BE" sz="1800" dirty="0"/>
          </a:p>
          <a:p>
            <a:r>
              <a:rPr lang="fr-BE" sz="1800" dirty="0"/>
              <a:t>Lubumbashi: </a:t>
            </a:r>
            <a:endParaRPr lang="en-GB"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i="1"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F0666BD-D9EE-43EF-83FB-322503362007}" type="slidenum">
              <a:rPr lang="fr-BE" smtClean="0"/>
              <a:t>15</a:t>
            </a:fld>
            <a:endParaRPr lang="fr-BE"/>
          </a:p>
        </p:txBody>
      </p:sp>
    </p:spTree>
    <p:extLst>
      <p:ext uri="{BB962C8B-B14F-4D97-AF65-F5344CB8AC3E}">
        <p14:creationId xmlns:p14="http://schemas.microsoft.com/office/powerpoint/2010/main" val="1995687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Japon</a:t>
            </a:r>
          </a:p>
          <a:p>
            <a:r>
              <a:rPr lang="fr-BE" dirty="0"/>
              <a:t>Avertir pour Nouméa (situation politique et ouverture du module)</a:t>
            </a:r>
            <a:endParaRPr lang="en-GB" dirty="0"/>
          </a:p>
        </p:txBody>
      </p:sp>
      <p:sp>
        <p:nvSpPr>
          <p:cNvPr id="4" name="Slide Number Placeholder 3"/>
          <p:cNvSpPr>
            <a:spLocks noGrp="1"/>
          </p:cNvSpPr>
          <p:nvPr>
            <p:ph type="sldNum" sz="quarter" idx="5"/>
          </p:nvPr>
        </p:nvSpPr>
        <p:spPr/>
        <p:txBody>
          <a:bodyPr/>
          <a:lstStyle/>
          <a:p>
            <a:fld id="{BF0666BD-D9EE-43EF-83FB-322503362007}" type="slidenum">
              <a:rPr lang="fr-BE" smtClean="0"/>
              <a:t>16</a:t>
            </a:fld>
            <a:endParaRPr lang="fr-BE"/>
          </a:p>
        </p:txBody>
      </p:sp>
    </p:spTree>
    <p:extLst>
      <p:ext uri="{BB962C8B-B14F-4D97-AF65-F5344CB8AC3E}">
        <p14:creationId xmlns:p14="http://schemas.microsoft.com/office/powerpoint/2010/main" val="2774600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Prévenir les étudiants que l’appel est ouvert</a:t>
            </a:r>
          </a:p>
        </p:txBody>
      </p:sp>
      <p:sp>
        <p:nvSpPr>
          <p:cNvPr id="4" name="Espace réservé du numéro de diapositive 3"/>
          <p:cNvSpPr>
            <a:spLocks noGrp="1"/>
          </p:cNvSpPr>
          <p:nvPr>
            <p:ph type="sldNum" sz="quarter" idx="5"/>
          </p:nvPr>
        </p:nvSpPr>
        <p:spPr/>
        <p:txBody>
          <a:bodyPr/>
          <a:lstStyle/>
          <a:p>
            <a:fld id="{BF0666BD-D9EE-43EF-83FB-322503362007}" type="slidenum">
              <a:rPr lang="fr-BE" smtClean="0"/>
              <a:t>19</a:t>
            </a:fld>
            <a:endParaRPr lang="fr-BE"/>
          </a:p>
        </p:txBody>
      </p:sp>
    </p:spTree>
    <p:extLst>
      <p:ext uri="{BB962C8B-B14F-4D97-AF65-F5344CB8AC3E}">
        <p14:creationId xmlns:p14="http://schemas.microsoft.com/office/powerpoint/2010/main" val="2355483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Insister pour que le choix soit fait de façon bien réfléchie : il y a tout un processus enclenché dès qu’une candidature est déposée;</a:t>
            </a:r>
          </a:p>
          <a:p>
            <a:endParaRPr lang="fr-BE" dirty="0"/>
          </a:p>
          <a:p>
            <a:r>
              <a:rPr lang="fr-BE" dirty="0"/>
              <a:t>Détails pratiques : au début de l’année académique, nous vérifions que les étudiants ont validé leur année et nous prenons contact avec le partenaire. </a:t>
            </a:r>
          </a:p>
          <a:p>
            <a:r>
              <a:rPr lang="fr-BE" dirty="0"/>
              <a:t>Le L.A. peut être adapté </a:t>
            </a:r>
          </a:p>
        </p:txBody>
      </p:sp>
      <p:sp>
        <p:nvSpPr>
          <p:cNvPr id="4" name="Espace réservé du numéro de diapositive 3"/>
          <p:cNvSpPr>
            <a:spLocks noGrp="1"/>
          </p:cNvSpPr>
          <p:nvPr>
            <p:ph type="sldNum" sz="quarter" idx="5"/>
          </p:nvPr>
        </p:nvSpPr>
        <p:spPr/>
        <p:txBody>
          <a:bodyPr/>
          <a:lstStyle/>
          <a:p>
            <a:fld id="{BF0666BD-D9EE-43EF-83FB-322503362007}" type="slidenum">
              <a:rPr lang="fr-BE" smtClean="0"/>
              <a:t>21</a:t>
            </a:fld>
            <a:endParaRPr lang="fr-BE"/>
          </a:p>
        </p:txBody>
      </p:sp>
    </p:spTree>
    <p:extLst>
      <p:ext uri="{BB962C8B-B14F-4D97-AF65-F5344CB8AC3E}">
        <p14:creationId xmlns:p14="http://schemas.microsoft.com/office/powerpoint/2010/main" val="580553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Commission de classement des crédits internationaux (CCCI)</a:t>
            </a:r>
          </a:p>
        </p:txBody>
      </p:sp>
      <p:sp>
        <p:nvSpPr>
          <p:cNvPr id="4" name="Espace réservé du numéro de diapositive 3"/>
          <p:cNvSpPr>
            <a:spLocks noGrp="1"/>
          </p:cNvSpPr>
          <p:nvPr>
            <p:ph type="sldNum" sz="quarter" idx="5"/>
          </p:nvPr>
        </p:nvSpPr>
        <p:spPr/>
        <p:txBody>
          <a:bodyPr/>
          <a:lstStyle/>
          <a:p>
            <a:fld id="{BF0666BD-D9EE-43EF-83FB-322503362007}" type="slidenum">
              <a:rPr lang="fr-BE" smtClean="0"/>
              <a:t>24</a:t>
            </a:fld>
            <a:endParaRPr lang="fr-BE"/>
          </a:p>
        </p:txBody>
      </p:sp>
    </p:spTree>
    <p:extLst>
      <p:ext uri="{BB962C8B-B14F-4D97-AF65-F5344CB8AC3E}">
        <p14:creationId xmlns:p14="http://schemas.microsoft.com/office/powerpoint/2010/main" val="260864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BF0666BD-D9EE-43EF-83FB-322503362007}" type="slidenum">
              <a:rPr lang="fr-BE" smtClean="0"/>
              <a:t>26</a:t>
            </a:fld>
            <a:endParaRPr lang="fr-BE"/>
          </a:p>
        </p:txBody>
      </p:sp>
    </p:spTree>
    <p:extLst>
      <p:ext uri="{BB962C8B-B14F-4D97-AF65-F5344CB8AC3E}">
        <p14:creationId xmlns:p14="http://schemas.microsoft.com/office/powerpoint/2010/main" val="168227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18C39A57-87D6-4A02-ACF2-2FC79ECF509E}" type="datetimeFigureOut">
              <a:rPr lang="fr-FR" smtClean="0"/>
              <a:t>28/10/2026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1410927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8C39A57-87D6-4A02-ACF2-2FC79ECF509E}" type="datetimeFigureOut">
              <a:rPr lang="fr-FR" smtClean="0"/>
              <a:t>28/10/2026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1340953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18C39A57-87D6-4A02-ACF2-2FC79ECF509E}" type="datetimeFigureOut">
              <a:rPr lang="fr-FR" smtClean="0"/>
              <a:t>28/10/2026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4128215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18C39A57-87D6-4A02-ACF2-2FC79ECF509E}" type="datetimeFigureOut">
              <a:rPr lang="fr-FR" smtClean="0"/>
              <a:t>28/10/2026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2832849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8C39A57-87D6-4A02-ACF2-2FC79ECF509E}" type="datetimeFigureOut">
              <a:rPr lang="fr-FR" smtClean="0"/>
              <a:t>28/10/2026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44097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18C39A57-87D6-4A02-ACF2-2FC79ECF509E}" type="datetimeFigureOut">
              <a:rPr lang="fr-FR" smtClean="0"/>
              <a:t>28/10/2026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563283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8C39A57-87D6-4A02-ACF2-2FC79ECF509E}" type="datetimeFigureOut">
              <a:rPr lang="fr-FR" smtClean="0"/>
              <a:t>28/10/2026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2627081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18C39A57-87D6-4A02-ACF2-2FC79ECF509E}" type="datetimeFigureOut">
              <a:rPr lang="fr-FR" smtClean="0"/>
              <a:t>28/10/2026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2924417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18C39A57-87D6-4A02-ACF2-2FC79ECF509E}" type="datetimeFigureOut">
              <a:rPr lang="fr-FR" smtClean="0"/>
              <a:t>28/10/2026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1559251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8C39A57-87D6-4A02-ACF2-2FC79ECF509E}" type="datetimeFigureOut">
              <a:rPr lang="fr-FR" smtClean="0"/>
              <a:t>28/10/2026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4228296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8C39A57-87D6-4A02-ACF2-2FC79ECF509E}" type="datetimeFigureOut">
              <a:rPr lang="fr-FR" smtClean="0"/>
              <a:t>28/10/2026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1BFA505-90E5-4292-B705-BED2151FE8DB}" type="slidenum">
              <a:rPr lang="fr-FR" smtClean="0"/>
              <a:t>‹N°›</a:t>
            </a:fld>
            <a:endParaRPr lang="fr-FR"/>
          </a:p>
        </p:txBody>
      </p:sp>
    </p:spTree>
    <p:extLst>
      <p:ext uri="{BB962C8B-B14F-4D97-AF65-F5344CB8AC3E}">
        <p14:creationId xmlns:p14="http://schemas.microsoft.com/office/powerpoint/2010/main" val="2540589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7"/>
            <a:ext cx="10363200" cy="1470025"/>
          </a:xfrm>
        </p:spPr>
        <p:txBody>
          <a:bodyPr/>
          <a:lstStyle/>
          <a:p>
            <a:r>
              <a:rPr lang="fr-FR"/>
              <a:t>Modifiez le style du titre</a:t>
            </a:r>
            <a:endParaRPr lang="fr-BE"/>
          </a:p>
        </p:txBody>
      </p:sp>
      <p:sp>
        <p:nvSpPr>
          <p:cNvPr id="3" name="Sous-titr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86230D6-5C87-42CC-80F6-188D1E025512}"/>
              </a:ext>
            </a:extLst>
          </p:cNvPr>
          <p:cNvSpPr>
            <a:spLocks noGrp="1"/>
          </p:cNvSpPr>
          <p:nvPr>
            <p:ph type="dt" sz="half" idx="10"/>
          </p:nvPr>
        </p:nvSpPr>
        <p:spPr/>
        <p:txBody>
          <a:bodyPr/>
          <a:lstStyle>
            <a:lvl1pPr>
              <a:defRPr/>
            </a:lvl1pPr>
          </a:lstStyle>
          <a:p>
            <a:pPr>
              <a:defRPr/>
            </a:pPr>
            <a:fld id="{0800E861-1CC7-46F1-823D-F545D2D88514}" type="datetime1">
              <a:rPr lang="fr-BE" altLang="fr-FR"/>
              <a:pPr>
                <a:defRPr/>
              </a:pPr>
              <a:t>28-10-26</a:t>
            </a:fld>
            <a:endParaRPr lang="fr-BE" altLang="fr-FR"/>
          </a:p>
        </p:txBody>
      </p:sp>
      <p:sp>
        <p:nvSpPr>
          <p:cNvPr id="5" name="Espace réservé du pied de page 4">
            <a:extLst>
              <a:ext uri="{FF2B5EF4-FFF2-40B4-BE49-F238E27FC236}">
                <a16:creationId xmlns:a16="http://schemas.microsoft.com/office/drawing/2014/main" id="{C5CA85BA-FFEE-4168-B33E-3B1C8B1D5F64}"/>
              </a:ext>
            </a:extLst>
          </p:cNvPr>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a:extLst>
              <a:ext uri="{FF2B5EF4-FFF2-40B4-BE49-F238E27FC236}">
                <a16:creationId xmlns:a16="http://schemas.microsoft.com/office/drawing/2014/main" id="{80E9CA93-DF91-498C-B4BA-7005016D3CE9}"/>
              </a:ext>
            </a:extLst>
          </p:cNvPr>
          <p:cNvSpPr>
            <a:spLocks noGrp="1"/>
          </p:cNvSpPr>
          <p:nvPr>
            <p:ph type="sldNum" sz="quarter" idx="12"/>
          </p:nvPr>
        </p:nvSpPr>
        <p:spPr/>
        <p:txBody>
          <a:bodyPr/>
          <a:lstStyle>
            <a:lvl1pPr>
              <a:defRPr/>
            </a:lvl1pPr>
          </a:lstStyle>
          <a:p>
            <a:pPr>
              <a:defRPr/>
            </a:pPr>
            <a:fld id="{9E7B6967-75EE-415F-B7EE-A141C56622FA}" type="slidenum">
              <a:rPr lang="fr-BE" altLang="fr-FR"/>
              <a:pPr>
                <a:defRPr/>
              </a:pPr>
              <a:t>‹N°›</a:t>
            </a:fld>
            <a:endParaRPr lang="fr-BE" altLang="fr-FR"/>
          </a:p>
        </p:txBody>
      </p:sp>
    </p:spTree>
    <p:extLst>
      <p:ext uri="{BB962C8B-B14F-4D97-AF65-F5344CB8AC3E}">
        <p14:creationId xmlns:p14="http://schemas.microsoft.com/office/powerpoint/2010/main" val="4197110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C39A57-87D6-4A02-ACF2-2FC79ECF509E}" type="datetimeFigureOut">
              <a:rPr lang="fr-FR" smtClean="0"/>
              <a:t>28/10/2026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FA505-90E5-4292-B705-BED2151FE8DB}" type="slidenum">
              <a:rPr lang="fr-FR" smtClean="0"/>
              <a:t>‹N°›</a:t>
            </a:fld>
            <a:endParaRPr lang="fr-FR"/>
          </a:p>
        </p:txBody>
      </p:sp>
    </p:spTree>
    <p:extLst>
      <p:ext uri="{BB962C8B-B14F-4D97-AF65-F5344CB8AC3E}">
        <p14:creationId xmlns:p14="http://schemas.microsoft.com/office/powerpoint/2010/main" val="354379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2A5373A0-1C80-4EC8-8DC4-3DD8223E13F7}"/>
              </a:ext>
            </a:extLst>
          </p:cNvPr>
          <p:cNvSpPr>
            <a:spLocks noGrp="1"/>
          </p:cNvSpPr>
          <p:nvPr>
            <p:ph type="title"/>
          </p:nvPr>
        </p:nvSpPr>
        <p:spPr bwMode="auto">
          <a:xfrm>
            <a:off x="609600" y="2181225"/>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Page d’ouverture</a:t>
            </a:r>
            <a:endParaRPr lang="fr-BE" altLang="fr-FR"/>
          </a:p>
        </p:txBody>
      </p:sp>
      <p:sp>
        <p:nvSpPr>
          <p:cNvPr id="4" name="Espace réservé de la date 3">
            <a:extLst>
              <a:ext uri="{FF2B5EF4-FFF2-40B4-BE49-F238E27FC236}">
                <a16:creationId xmlns:a16="http://schemas.microsoft.com/office/drawing/2014/main" id="{86391916-812C-4DA8-8F7B-8BFBCECB7476}"/>
              </a:ext>
            </a:extLst>
          </p:cNvPr>
          <p:cNvSpPr>
            <a:spLocks noGrp="1"/>
          </p:cNvSpPr>
          <p:nvPr>
            <p:ph type="dt" sz="half" idx="2"/>
          </p:nvPr>
        </p:nvSpPr>
        <p:spPr>
          <a:xfrm>
            <a:off x="609600" y="6356351"/>
            <a:ext cx="2844800" cy="366713"/>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2FD9FD60-2742-4C07-BCA9-20B964F73143}" type="datetime1">
              <a:rPr lang="fr-BE" altLang="fr-FR"/>
              <a:pPr>
                <a:defRPr/>
              </a:pPr>
              <a:t>28-10-26</a:t>
            </a:fld>
            <a:endParaRPr lang="fr-BE" altLang="fr-FR"/>
          </a:p>
        </p:txBody>
      </p:sp>
      <p:sp>
        <p:nvSpPr>
          <p:cNvPr id="5" name="Espace réservé du pied de page 4">
            <a:extLst>
              <a:ext uri="{FF2B5EF4-FFF2-40B4-BE49-F238E27FC236}">
                <a16:creationId xmlns:a16="http://schemas.microsoft.com/office/drawing/2014/main" id="{4CADF7E5-C825-494F-B0E3-F1DE354D7284}"/>
              </a:ext>
            </a:extLst>
          </p:cNvPr>
          <p:cNvSpPr>
            <a:spLocks noGrp="1"/>
          </p:cNvSpPr>
          <p:nvPr>
            <p:ph type="ftr" sz="quarter" idx="3"/>
          </p:nvPr>
        </p:nvSpPr>
        <p:spPr>
          <a:xfrm>
            <a:off x="4165600" y="6356351"/>
            <a:ext cx="3860800" cy="366713"/>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fr-BE"/>
          </a:p>
        </p:txBody>
      </p:sp>
      <p:sp>
        <p:nvSpPr>
          <p:cNvPr id="6" name="Espace réservé du numéro de diapositive 5">
            <a:extLst>
              <a:ext uri="{FF2B5EF4-FFF2-40B4-BE49-F238E27FC236}">
                <a16:creationId xmlns:a16="http://schemas.microsoft.com/office/drawing/2014/main" id="{77927AB0-855F-4CA8-9333-B13614877E68}"/>
              </a:ext>
            </a:extLst>
          </p:cNvPr>
          <p:cNvSpPr>
            <a:spLocks noGrp="1"/>
          </p:cNvSpPr>
          <p:nvPr>
            <p:ph type="sldNum" sz="quarter" idx="4"/>
          </p:nvPr>
        </p:nvSpPr>
        <p:spPr>
          <a:xfrm>
            <a:off x="8737600" y="6356351"/>
            <a:ext cx="2844800" cy="36671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7054049B-70D3-4AB5-9F24-32D975672501}" type="slidenum">
              <a:rPr lang="fr-BE" altLang="fr-FR"/>
              <a:pPr>
                <a:defRPr/>
              </a:pPr>
              <a:t>‹N°›</a:t>
            </a:fld>
            <a:endParaRPr lang="fr-BE" altLang="fr-FR"/>
          </a:p>
        </p:txBody>
      </p:sp>
      <p:sp>
        <p:nvSpPr>
          <p:cNvPr id="7" name="Rectangle 6">
            <a:extLst>
              <a:ext uri="{FF2B5EF4-FFF2-40B4-BE49-F238E27FC236}">
                <a16:creationId xmlns:a16="http://schemas.microsoft.com/office/drawing/2014/main" id="{BD9E3679-AE3D-404B-974D-69CBBED7F15B}"/>
              </a:ext>
            </a:extLst>
          </p:cNvPr>
          <p:cNvSpPr>
            <a:spLocks noChangeArrowheads="1"/>
          </p:cNvSpPr>
          <p:nvPr userDrawn="1"/>
        </p:nvSpPr>
        <p:spPr bwMode="auto">
          <a:xfrm>
            <a:off x="2159000" y="646114"/>
            <a:ext cx="8161867" cy="5565775"/>
          </a:xfrm>
          <a:prstGeom prst="rect">
            <a:avLst/>
          </a:prstGeom>
          <a:noFill/>
          <a:ln>
            <a:noFill/>
          </a:ln>
          <a:effectLst>
            <a:outerShdw blurRad="50800" dist="38100" dir="2700000" algn="tl" rotWithShape="0">
              <a:srgbClr val="808080">
                <a:alpha val="39998"/>
              </a:srgbClr>
            </a:outerShdw>
          </a:effectLst>
        </p:spPr>
        <p:txBody>
          <a:bodyPr anchor="ctr"/>
          <a:lstStyle/>
          <a:p>
            <a:pPr algn="ctr" eaLnBrk="1" hangingPunct="1">
              <a:defRPr/>
            </a:pPr>
            <a:endParaRPr lang="fr-BE" sz="1800">
              <a:solidFill>
                <a:schemeClr val="lt1"/>
              </a:solidFill>
              <a:latin typeface="+mn-lt"/>
              <a:cs typeface="+mn-cs"/>
            </a:endParaRPr>
          </a:p>
        </p:txBody>
      </p:sp>
      <p:pic>
        <p:nvPicPr>
          <p:cNvPr id="1031" name="Image 8">
            <a:extLst>
              <a:ext uri="{FF2B5EF4-FFF2-40B4-BE49-F238E27FC236}">
                <a16:creationId xmlns:a16="http://schemas.microsoft.com/office/drawing/2014/main" id="{0C15BE82-1039-4E7C-9441-64A9C29D7B9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52400"/>
            <a:ext cx="12192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Image 9">
            <a:extLst>
              <a:ext uri="{FF2B5EF4-FFF2-40B4-BE49-F238E27FC236}">
                <a16:creationId xmlns:a16="http://schemas.microsoft.com/office/drawing/2014/main" id="{F5442630-15DA-4597-AAEC-DD2CE4AA8536}"/>
              </a:ext>
            </a:extLst>
          </p:cNvPr>
          <p:cNvPicPr>
            <a:picLocks/>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41867" y="4406901"/>
            <a:ext cx="139700"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992103"/>
      </p:ext>
    </p:extLst>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kern="1200">
          <a:solidFill>
            <a:schemeClr val="tx1"/>
          </a:solidFill>
          <a:latin typeface="+mj-lt"/>
          <a:ea typeface="ヒラギノ角ゴ Pro W3" pitchFamily="-101" charset="-128"/>
          <a:cs typeface="ヒラギノ角ゴ Pro W3" pitchFamily="-101" charset="-128"/>
        </a:defRPr>
      </a:lvl1pPr>
      <a:lvl2pPr algn="ctr" rtl="0" eaLnBrk="0" fontAlgn="base" hangingPunct="0">
        <a:spcBef>
          <a:spcPct val="0"/>
        </a:spcBef>
        <a:spcAft>
          <a:spcPct val="0"/>
        </a:spcAft>
        <a:defRPr sz="4400">
          <a:solidFill>
            <a:schemeClr val="tx1"/>
          </a:solidFill>
          <a:latin typeface="Calibri" pitchFamily="34" charset="0"/>
          <a:ea typeface="ヒラギノ角ゴ Pro W3" pitchFamily="-101" charset="-128"/>
          <a:cs typeface="ヒラギノ角ゴ Pro W3" pitchFamily="-101"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pitchFamily="-101" charset="-128"/>
          <a:cs typeface="ヒラギノ角ゴ Pro W3" pitchFamily="-101"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pitchFamily="-101" charset="-128"/>
          <a:cs typeface="ヒラギノ角ゴ Pro W3" pitchFamily="-101"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pitchFamily="-101" charset="-128"/>
          <a:cs typeface="ヒラギノ角ゴ Pro W3" pitchFamily="-101"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ヒラギノ角ゴ Pro W3" pitchFamily="-101" charset="-128"/>
          <a:cs typeface="ヒラギノ角ゴ Pro W3" pitchFamily="-101" charset="-128"/>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ヒラギノ角ゴ Pro W3" pitchFamily="-109"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ヒラギノ角ゴ Pro W3" pitchFamily="-109"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ヒラギノ角ゴ Pro W3" pitchFamily="-109"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ヒラギノ角ゴ Pro W3" pitchFamily="-109"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nne.Moncousin@ulb.be" TargetMode="External"/><Relationship Id="rId2" Type="http://schemas.openxmlformats.org/officeDocument/2006/relationships/hyperlink" Target="mailto:Ana.Maria.Cebolla.Alvarez@ulb.be" TargetMode="External"/><Relationship Id="rId1" Type="http://schemas.openxmlformats.org/officeDocument/2006/relationships/slideLayout" Target="../slideLayouts/slideLayout1.xml"/><Relationship Id="rId6" Type="http://schemas.openxmlformats.org/officeDocument/2006/relationships/image" Target="https://res.public.onecdn.static.microsoft/assets/fluentui-resources/1.1.0/app-min/assets/item-types/24_1.5x/video.png" TargetMode="External"/><Relationship Id="rId5" Type="http://schemas.openxmlformats.org/officeDocument/2006/relationships/image" Target="../media/image3.png"/><Relationship Id="rId4" Type="http://schemas.openxmlformats.org/officeDocument/2006/relationships/hyperlink" Target="https://universitelibrebruxelles.sharepoint.com/:v:/r/sites/GRP_ErasmusFSM/_layouts/15/stream.aspx?id=%2fsites%2fGRP_ErasmusFSM%2fDocuments+partages%2fGeneral%2fS%C3%A9ance+d%27information+pour+la+Mobilit%C3%A9+internationale+%C3%A0+la+FSM-20261021_132606-Enregistrement+de+la+r%C3%A9union.mp4&amp;share=cQqH89Vim3EjQoJinqmbd5SPEgUCdy3QWpYfU-Nth7JJ4f23Fg&amp;xsdata=MDV8MDJ8YW5uZS5tb25jb3VzaW5AdWxiLmJlfGYxZmNkNzUzOTliYTRmMzEzYWM1MDhkZjMwMmU5MjUxfDMwYTUxNDVlNzViZDQyMTJiYjAyOGZmOWMwZWE0YWU5fDB8MHw2MzkyODI2NDg3MTA5MzE3MjB8VW5rbm93bnxUV0ZwYkdac2IzZDhleUpGYlhCMGVVMWhjR2tpT25SeWRXVXNJbFlpT2lJd0xqQXVNREF3TUNJc0lsQWlPaUpYYVc0ek1pSXNJa0ZPSWpvaVRXRnBiQ0lzSWxkVUlqb3lmUT09fDB8fHw%3d&amp;sdata=cThzMlVobGlEcWRDTHJYMVA3TVBZNHpTMSswUlVYMTc5SzczeWNQUGRjMD0%3d"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fsm.ulb.b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ulb.be/fr/partir-ou-venir-en-echange/partir-en-echange"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hyperlink" Target="https://www.greenerasmus.org/" TargetMode="External"/><Relationship Id="rId3" Type="http://schemas.openxmlformats.org/officeDocument/2006/relationships/hyperlink" Target="https://www.ulb.be/fr/partir-en-echange/erasmus-goes-green" TargetMode="External"/><Relationship Id="rId7" Type="http://schemas.openxmlformats.org/officeDocument/2006/relationships/hyperlink" Target="https://ulb.adv-pub.moveon4.de/home-page-1582/"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www.ulb.be/fr/gestion-environnementale/politique-de-voyages-responsables" TargetMode="External"/><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hyperlink" Target="https://www2.ulb.ac.be/el/EL58/content/EL58.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ulb.be/fr/partir-en-echange/erasmus-goes-green"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ulb.be/fr/partir-en-echange/bip"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civis-agora.widening.eu/offering/46/2318"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civis-agora.widening.eu/offering/46/2322"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hyperlink" Target="https://civis.eu/fr/learn#courses" TargetMode="External"/><Relationship Id="rId2" Type="http://schemas.openxmlformats.org/officeDocument/2006/relationships/hyperlink" Target="https://civis.eu/fr/learn/civis-courses?type%5B%5D=8#courses"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hyperlink" Target="mailto:Ana.Moncousin@ulb.be"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etudiant.ulb.be/fr/programme-d-echanges/etudiants-outgoing/financements"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etudiant.ulb.be/medias/fichier/2026-27-reglement-fames_1777471087660-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fsm.ulb.be/fr/etudes/mobilite-internationale-erasmus"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eur01.safelinks.protection.outlook.com/?url=https%3A%2F%2Fwww.ares-ac.be%2Ffr%2Fbourses-de-voyage&amp;data=05%7C02%7Canne.moncousin%40ulb.be%7Cba621bf97e9a408f160208ddfb722104%7C30a5145e75bd4212bb028ff9c0ea4ae9%7C0%7C0%7C638943189860548503%7CUnknown%7CTWFpbGZsb3d8eyJFbXB0eU1hcGkiOnRydWUsIlYiOiIwLjAuMDAwMCIsIlAiOiJXaW4zMiIsIkFOIjoiTWFpbCIsIldUIjoyfQ%3D%3D%7C0%7C%7C%7C&amp;sdata=K2gQAFlpqOAvCNGcaAYPBRHzsicbRLjN5HHI2KTLovc%3D&amp;reserved=0"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eur01.safelinks.protection.outlook.com/?url=https%3A%2F%2Fwww.ares-ac.be%2Ffr%2Fbourses-de-voyage-2026-janvier-aout-2026&amp;data=05%7C02%7Canne.moncousin%40ulb.be%7Cba621bf97e9a408f160208ddfb722104%7C30a5145e75bd4212bb028ff9c0ea4ae9%7C0%7C0%7C638943189860564179%7CUnknown%7CTWFpbGZsb3d8eyJFbXB0eU1hcGkiOnRydWUsIlYiOiIwLjAuMDAwMCIsIlAiOiJXaW4zMiIsIkFOIjoiTWFpbCIsIldUIjoyfQ%3D%3D%7C0%7C%7C%7C&amp;sdata=nfFQR0FXRYmkViqixDzPWsfnn4AfdIueNaX2dHXgO%2B8%3D&amp;reserved=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665163"/>
            <a:ext cx="9144000" cy="2387600"/>
          </a:xfrm>
        </p:spPr>
        <p:txBody>
          <a:bodyPr/>
          <a:lstStyle/>
          <a:p>
            <a:r>
              <a:rPr lang="fr-BE" b="0" dirty="0">
                <a:solidFill>
                  <a:schemeClr val="tx2"/>
                </a:solidFill>
                <a:effectLst/>
              </a:rPr>
              <a:t>Echanges Internationaux à</a:t>
            </a:r>
            <a:br>
              <a:rPr lang="fr-BE" b="0" dirty="0">
                <a:solidFill>
                  <a:schemeClr val="tx2"/>
                </a:solidFill>
                <a:effectLst/>
              </a:rPr>
            </a:br>
            <a:r>
              <a:rPr lang="fr-BE" b="0" dirty="0">
                <a:solidFill>
                  <a:schemeClr val="tx2"/>
                </a:solidFill>
                <a:effectLst/>
              </a:rPr>
              <a:t> la FSM</a:t>
            </a:r>
            <a:endParaRPr lang="fr-FR" dirty="0"/>
          </a:p>
        </p:txBody>
      </p:sp>
      <p:sp>
        <p:nvSpPr>
          <p:cNvPr id="3" name="Sous-titre 2"/>
          <p:cNvSpPr>
            <a:spLocks noGrp="1"/>
          </p:cNvSpPr>
          <p:nvPr>
            <p:ph type="subTitle" idx="1"/>
          </p:nvPr>
        </p:nvSpPr>
        <p:spPr>
          <a:xfrm>
            <a:off x="1524000" y="4348798"/>
            <a:ext cx="9144000" cy="1655762"/>
          </a:xfrm>
        </p:spPr>
        <p:txBody>
          <a:bodyPr/>
          <a:lstStyle/>
          <a:p>
            <a:r>
              <a:rPr lang="fr-FR" b="1" dirty="0">
                <a:solidFill>
                  <a:srgbClr val="C00000"/>
                </a:solidFill>
                <a:hlinkClick r:id="rId2"/>
              </a:rPr>
              <a:t>Ana.Maria.Cebolla.Alvarez@ulb.be</a:t>
            </a:r>
            <a:endParaRPr lang="fr-FR" b="1" dirty="0">
              <a:solidFill>
                <a:srgbClr val="C00000"/>
              </a:solidFill>
            </a:endParaRPr>
          </a:p>
          <a:p>
            <a:r>
              <a:rPr lang="fr-FR" b="1" dirty="0">
                <a:solidFill>
                  <a:srgbClr val="C00000"/>
                </a:solidFill>
                <a:hlinkClick r:id="rId3"/>
              </a:rPr>
              <a:t>Anne.Moncousin@ulb.be</a:t>
            </a:r>
            <a:endParaRPr lang="fr-FR" b="1" dirty="0">
              <a:solidFill>
                <a:srgbClr val="C00000"/>
              </a:solidFill>
            </a:endParaRPr>
          </a:p>
          <a:p>
            <a:endParaRPr lang="fr-FR" dirty="0"/>
          </a:p>
        </p:txBody>
      </p:sp>
      <p:sp>
        <p:nvSpPr>
          <p:cNvPr id="4" name="ZoneTexte 3">
            <a:extLst>
              <a:ext uri="{FF2B5EF4-FFF2-40B4-BE49-F238E27FC236}">
                <a16:creationId xmlns:a16="http://schemas.microsoft.com/office/drawing/2014/main" id="{75D4F1CA-CCDC-6BE9-F12B-BF9024001715}"/>
              </a:ext>
            </a:extLst>
          </p:cNvPr>
          <p:cNvSpPr txBox="1"/>
          <p:nvPr/>
        </p:nvSpPr>
        <p:spPr>
          <a:xfrm>
            <a:off x="626301" y="3429000"/>
            <a:ext cx="10534389" cy="615553"/>
          </a:xfrm>
          <a:prstGeom prst="rect">
            <a:avLst/>
          </a:prstGeom>
          <a:noFill/>
        </p:spPr>
        <p:txBody>
          <a:bodyPr wrap="square" rtlCol="0">
            <a:spAutoFit/>
          </a:bodyPr>
          <a:lstStyle/>
          <a:p>
            <a:r>
              <a:rPr lang="fr-BE" sz="2000" dirty="0"/>
              <a:t>Enregistrement de la présentation : </a:t>
            </a:r>
          </a:p>
          <a:p>
            <a:r>
              <a:rPr lang="fr-BE" altLang="fr-FR" sz="1400" u="sng" dirty="0">
                <a:solidFill>
                  <a:srgbClr val="0000FF"/>
                </a:solidFill>
                <a:latin typeface="Arial" panose="020B0604020202020204" pitchFamily="34" charset="0"/>
                <a:ea typeface="Times New Roman" panose="02020603050405020304" pitchFamily="18" charset="0"/>
                <a:cs typeface="Aptos" panose="020B0004020202020204" pitchFamily="34" charset="0"/>
                <a:hlinkClick r:id="rId4"/>
              </a:rPr>
              <a:t>Séance d'information pour la Mobilité internationale à la FSM-20261021_132606-Enregistrement de la réunion.mp4</a:t>
            </a:r>
            <a:endParaRPr lang="fr-BE" sz="1400" dirty="0"/>
          </a:p>
        </p:txBody>
      </p:sp>
      <p:sp>
        <p:nvSpPr>
          <p:cNvPr id="7" name="Rectangle 5">
            <a:extLst>
              <a:ext uri="{FF2B5EF4-FFF2-40B4-BE49-F238E27FC236}">
                <a16:creationId xmlns:a16="http://schemas.microsoft.com/office/drawing/2014/main" id="{680B7A6D-F097-41C1-00C9-63FC858F7A6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BE"/>
          </a:p>
        </p:txBody>
      </p:sp>
      <p:pic>
        <p:nvPicPr>
          <p:cNvPr id="1028" name="Picture 4">
            <a:extLst>
              <a:ext uri="{FF2B5EF4-FFF2-40B4-BE49-F238E27FC236}">
                <a16:creationId xmlns:a16="http://schemas.microsoft.com/office/drawing/2014/main" id="{DF090A78-D650-AC4A-FA71-83EC9174154B}"/>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0" y="-91439"/>
            <a:ext cx="174625" cy="45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224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50416D3-7630-419F-93DC-3A7DE69AD4D1}"/>
              </a:ext>
            </a:extLst>
          </p:cNvPr>
          <p:cNvSpPr txBox="1"/>
          <p:nvPr/>
        </p:nvSpPr>
        <p:spPr>
          <a:xfrm>
            <a:off x="3793052" y="1506250"/>
            <a:ext cx="5336771" cy="1384995"/>
          </a:xfrm>
          <a:prstGeom prst="rect">
            <a:avLst/>
          </a:prstGeom>
          <a:noFill/>
        </p:spPr>
        <p:txBody>
          <a:bodyPr wrap="square" rtlCol="0">
            <a:spAutoFit/>
          </a:bodyPr>
          <a:lstStyle/>
          <a:p>
            <a:pPr algn="ctr"/>
            <a:r>
              <a:rPr lang="fr-BE" sz="2800" b="1" dirty="0"/>
              <a:t>Réunion d’information FSM </a:t>
            </a:r>
          </a:p>
          <a:p>
            <a:pPr algn="ctr"/>
            <a:endParaRPr lang="fr-BE" sz="2800" b="1" dirty="0"/>
          </a:p>
          <a:p>
            <a:pPr algn="ctr"/>
            <a:r>
              <a:rPr lang="fr-BE" sz="2800" b="1" dirty="0"/>
              <a:t>Le 22 octobre 2026</a:t>
            </a:r>
            <a:endParaRPr lang="fr-BE" sz="2800" b="1" dirty="0">
              <a:solidFill>
                <a:srgbClr val="FF0000"/>
              </a:solidFill>
            </a:endParaRPr>
          </a:p>
        </p:txBody>
      </p:sp>
      <p:sp>
        <p:nvSpPr>
          <p:cNvPr id="3" name="ZoneTexte 2">
            <a:extLst>
              <a:ext uri="{FF2B5EF4-FFF2-40B4-BE49-F238E27FC236}">
                <a16:creationId xmlns:a16="http://schemas.microsoft.com/office/drawing/2014/main" id="{74056B5E-DED0-4046-99FC-35FBAC313E7B}"/>
              </a:ext>
            </a:extLst>
          </p:cNvPr>
          <p:cNvSpPr txBox="1"/>
          <p:nvPr/>
        </p:nvSpPr>
        <p:spPr>
          <a:xfrm>
            <a:off x="3729841" y="5323708"/>
            <a:ext cx="5350626" cy="923330"/>
          </a:xfrm>
          <a:prstGeom prst="rect">
            <a:avLst/>
          </a:prstGeom>
          <a:noFill/>
        </p:spPr>
        <p:txBody>
          <a:bodyPr wrap="square" rtlCol="0">
            <a:spAutoFit/>
          </a:bodyPr>
          <a:lstStyle/>
          <a:p>
            <a:pPr algn="ctr"/>
            <a:r>
              <a:rPr lang="fr-BE" dirty="0"/>
              <a:t>Cette présentation se trouvera sur le site FSM  </a:t>
            </a:r>
          </a:p>
          <a:p>
            <a:pPr algn="ctr"/>
            <a:r>
              <a:rPr lang="fr-BE" dirty="0"/>
              <a:t>(études - mobilité internationale) </a:t>
            </a:r>
          </a:p>
          <a:p>
            <a:pPr algn="ctr"/>
            <a:r>
              <a:rPr lang="fr-BE" dirty="0"/>
              <a:t>et sur l’intranet </a:t>
            </a:r>
            <a:r>
              <a:rPr lang="fr-BE" dirty="0">
                <a:hlinkClick r:id="rId2"/>
              </a:rPr>
              <a:t>https://fsm.ulb.be</a:t>
            </a:r>
            <a:r>
              <a:rPr lang="fr-BE" dirty="0"/>
              <a:t> </a:t>
            </a:r>
            <a:endParaRPr lang="fr-FR" dirty="0"/>
          </a:p>
        </p:txBody>
      </p:sp>
    </p:spTree>
    <p:extLst>
      <p:ext uri="{BB962C8B-B14F-4D97-AF65-F5344CB8AC3E}">
        <p14:creationId xmlns:p14="http://schemas.microsoft.com/office/powerpoint/2010/main" val="3163752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5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err="1">
                <a:latin typeface="Comic Sans MS" panose="030F0702030302020204" pitchFamily="66" charset="0"/>
              </a:rPr>
              <a:t>Informations</a:t>
            </a:r>
            <a:r>
              <a:rPr lang="en-US" sz="2800" b="1" i="1" dirty="0">
                <a:latin typeface="Comic Sans MS" panose="030F0702030302020204" pitchFamily="66" charset="0"/>
              </a:rPr>
              <a:t> </a:t>
            </a:r>
            <a:r>
              <a:rPr lang="en-US" sz="2800" b="1" i="1" dirty="0" err="1">
                <a:latin typeface="Comic Sans MS" panose="030F0702030302020204" pitchFamily="66" charset="0"/>
              </a:rPr>
              <a:t>générales</a:t>
            </a:r>
            <a:r>
              <a:rPr lang="en-US" sz="2800" b="1" i="1" dirty="0">
                <a:latin typeface="Comic Sans MS" panose="030F0702030302020204" pitchFamily="66" charset="0"/>
              </a:rPr>
              <a:t> – Site www.ulb.be</a:t>
            </a:r>
            <a:endParaRPr lang="fr-FR" sz="2800" b="1" i="1" dirty="0">
              <a:latin typeface="Comic Sans MS" panose="030F0702030302020204" pitchFamily="66" charset="0"/>
            </a:endParaRPr>
          </a:p>
        </p:txBody>
      </p:sp>
      <p:sp>
        <p:nvSpPr>
          <p:cNvPr id="3" name="Rectangle 2"/>
          <p:cNvSpPr/>
          <p:nvPr/>
        </p:nvSpPr>
        <p:spPr>
          <a:xfrm>
            <a:off x="370247" y="1166927"/>
            <a:ext cx="4570706" cy="461665"/>
          </a:xfrm>
          <a:prstGeom prst="rect">
            <a:avLst/>
          </a:prstGeom>
        </p:spPr>
        <p:txBody>
          <a:bodyPr wrap="square">
            <a:spAutoFit/>
          </a:bodyPr>
          <a:lstStyle/>
          <a:p>
            <a:r>
              <a:rPr lang="fr-FR" sz="2400" b="1" dirty="0">
                <a:solidFill>
                  <a:srgbClr val="C00000"/>
                </a:solidFill>
              </a:rPr>
              <a:t>Site ULB : </a:t>
            </a:r>
            <a:r>
              <a:rPr lang="fr-BE" sz="2400" dirty="0">
                <a:hlinkClick r:id="rId3"/>
              </a:rPr>
              <a:t>Partir à l'étranger - ULB</a:t>
            </a:r>
            <a:endParaRPr lang="fr-FR" sz="2400" dirty="0"/>
          </a:p>
        </p:txBody>
      </p:sp>
      <p:pic>
        <p:nvPicPr>
          <p:cNvPr id="8" name="Image 7"/>
          <p:cNvPicPr>
            <a:picLocks noChangeAspect="1"/>
          </p:cNvPicPr>
          <p:nvPr/>
        </p:nvPicPr>
        <p:blipFill>
          <a:blip r:embed="rId4"/>
          <a:stretch>
            <a:fillRect/>
          </a:stretch>
        </p:blipFill>
        <p:spPr>
          <a:xfrm>
            <a:off x="91605" y="1808355"/>
            <a:ext cx="2563995" cy="2555362"/>
          </a:xfrm>
          <a:prstGeom prst="rect">
            <a:avLst/>
          </a:prstGeom>
        </p:spPr>
      </p:pic>
      <p:pic>
        <p:nvPicPr>
          <p:cNvPr id="6" name="Image 5" descr="Une image contenant texte, Police, nombre, ligne&#10;&#10;Le contenu généré par l’IA peut être incorrect.">
            <a:extLst>
              <a:ext uri="{FF2B5EF4-FFF2-40B4-BE49-F238E27FC236}">
                <a16:creationId xmlns:a16="http://schemas.microsoft.com/office/drawing/2014/main" id="{76C5D99F-49F3-D0C1-D54C-EE9197CB13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3534" y="1782535"/>
            <a:ext cx="9555030" cy="2555362"/>
          </a:xfrm>
          <a:prstGeom prst="rect">
            <a:avLst/>
          </a:prstGeom>
        </p:spPr>
      </p:pic>
      <p:pic>
        <p:nvPicPr>
          <p:cNvPr id="9" name="Image 8" descr="Une image contenant texte, Police, nombre, capture d’écran&#10;&#10;Le contenu généré par l’IA peut être incorrect.">
            <a:extLst>
              <a:ext uri="{FF2B5EF4-FFF2-40B4-BE49-F238E27FC236}">
                <a16:creationId xmlns:a16="http://schemas.microsoft.com/office/drawing/2014/main" id="{FDF163B9-494D-CF78-66F1-7C47A769A4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73534" y="4363717"/>
            <a:ext cx="9555030" cy="2419855"/>
          </a:xfrm>
          <a:prstGeom prst="rect">
            <a:avLst/>
          </a:prstGeom>
        </p:spPr>
      </p:pic>
    </p:spTree>
    <p:extLst>
      <p:ext uri="{BB962C8B-B14F-4D97-AF65-F5344CB8AC3E}">
        <p14:creationId xmlns:p14="http://schemas.microsoft.com/office/powerpoint/2010/main" val="1382687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2389F-32AD-ADEC-C9B8-55B2BDB8D10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FF2305-F377-FA38-03DF-7F4CC2748DF2}"/>
              </a:ext>
            </a:extLst>
          </p:cNvPr>
          <p:cNvSpPr/>
          <p:nvPr/>
        </p:nvSpPr>
        <p:spPr>
          <a:xfrm>
            <a:off x="0" y="28575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Voyages durables</a:t>
            </a:r>
            <a:endParaRPr lang="fr-FR" sz="2800" b="1" i="1" dirty="0">
              <a:latin typeface="Comic Sans MS" panose="030F0702030302020204" pitchFamily="66" charset="0"/>
            </a:endParaRPr>
          </a:p>
        </p:txBody>
      </p:sp>
      <p:sp>
        <p:nvSpPr>
          <p:cNvPr id="3" name="Rectangle 2">
            <a:extLst>
              <a:ext uri="{FF2B5EF4-FFF2-40B4-BE49-F238E27FC236}">
                <a16:creationId xmlns:a16="http://schemas.microsoft.com/office/drawing/2014/main" id="{803FA506-184C-2BBD-FE2D-B1027C7508A6}"/>
              </a:ext>
            </a:extLst>
          </p:cNvPr>
          <p:cNvSpPr/>
          <p:nvPr/>
        </p:nvSpPr>
        <p:spPr>
          <a:xfrm>
            <a:off x="140047" y="1202569"/>
            <a:ext cx="7982643" cy="738664"/>
          </a:xfrm>
          <a:prstGeom prst="rect">
            <a:avLst/>
          </a:prstGeom>
        </p:spPr>
        <p:txBody>
          <a:bodyPr wrap="square">
            <a:spAutoFit/>
          </a:bodyPr>
          <a:lstStyle/>
          <a:p>
            <a:r>
              <a:rPr lang="fr-FR" sz="2400" b="1" dirty="0">
                <a:solidFill>
                  <a:srgbClr val="C00000"/>
                </a:solidFill>
              </a:rPr>
              <a:t>Site ULB : </a:t>
            </a:r>
            <a:r>
              <a:rPr lang="fr-BE" sz="2400" dirty="0">
                <a:hlinkClick r:id="rId3"/>
              </a:rPr>
              <a:t>Voyages durables - ULB</a:t>
            </a:r>
            <a:r>
              <a:rPr lang="en-US" sz="2400" dirty="0">
                <a:solidFill>
                  <a:srgbClr val="000000"/>
                </a:solidFill>
                <a:latin typeface="Open Sans"/>
                <a:ea typeface="Open Sans"/>
                <a:cs typeface="Open Sans"/>
                <a:sym typeface="Open Sans"/>
              </a:rPr>
              <a:t> </a:t>
            </a:r>
          </a:p>
          <a:p>
            <a:endParaRPr lang="fr-FR" dirty="0"/>
          </a:p>
        </p:txBody>
      </p:sp>
      <p:pic>
        <p:nvPicPr>
          <p:cNvPr id="9" name="Image 8">
            <a:extLst>
              <a:ext uri="{FF2B5EF4-FFF2-40B4-BE49-F238E27FC236}">
                <a16:creationId xmlns:a16="http://schemas.microsoft.com/office/drawing/2014/main" id="{B2BE728D-A372-83C5-09FA-92C6D55C7854}"/>
              </a:ext>
            </a:extLst>
          </p:cNvPr>
          <p:cNvPicPr>
            <a:picLocks noChangeAspect="1"/>
          </p:cNvPicPr>
          <p:nvPr/>
        </p:nvPicPr>
        <p:blipFill>
          <a:blip r:embed="rId4"/>
          <a:stretch>
            <a:fillRect/>
          </a:stretch>
        </p:blipFill>
        <p:spPr>
          <a:xfrm>
            <a:off x="140047" y="1883550"/>
            <a:ext cx="2905125" cy="542925"/>
          </a:xfrm>
          <a:prstGeom prst="rect">
            <a:avLst/>
          </a:prstGeom>
        </p:spPr>
      </p:pic>
      <p:pic>
        <p:nvPicPr>
          <p:cNvPr id="13" name="Image 12">
            <a:extLst>
              <a:ext uri="{FF2B5EF4-FFF2-40B4-BE49-F238E27FC236}">
                <a16:creationId xmlns:a16="http://schemas.microsoft.com/office/drawing/2014/main" id="{5BD7AFA2-B831-8C4B-2FDC-F25577A8140F}"/>
              </a:ext>
            </a:extLst>
          </p:cNvPr>
          <p:cNvPicPr>
            <a:picLocks noChangeAspect="1"/>
          </p:cNvPicPr>
          <p:nvPr/>
        </p:nvPicPr>
        <p:blipFill>
          <a:blip r:embed="rId5"/>
          <a:stretch>
            <a:fillRect/>
          </a:stretch>
        </p:blipFill>
        <p:spPr>
          <a:xfrm>
            <a:off x="8796535" y="1430245"/>
            <a:ext cx="3255418" cy="1021976"/>
          </a:xfrm>
          <a:prstGeom prst="rect">
            <a:avLst/>
          </a:prstGeom>
        </p:spPr>
      </p:pic>
      <p:sp>
        <p:nvSpPr>
          <p:cNvPr id="4" name="ZoneTexte 3">
            <a:extLst>
              <a:ext uri="{FF2B5EF4-FFF2-40B4-BE49-F238E27FC236}">
                <a16:creationId xmlns:a16="http://schemas.microsoft.com/office/drawing/2014/main" id="{1C1F5BD2-B9CC-E4E5-FE71-0CFE983E3900}"/>
              </a:ext>
            </a:extLst>
          </p:cNvPr>
          <p:cNvSpPr txBox="1"/>
          <p:nvPr/>
        </p:nvSpPr>
        <p:spPr>
          <a:xfrm>
            <a:off x="656055" y="2333685"/>
            <a:ext cx="10879890" cy="4524315"/>
          </a:xfrm>
          <a:prstGeom prst="rect">
            <a:avLst/>
          </a:prstGeom>
          <a:noFill/>
        </p:spPr>
        <p:txBody>
          <a:bodyPr wrap="square">
            <a:spAutoFit/>
          </a:bodyPr>
          <a:lstStyle/>
          <a:p>
            <a:pPr algn="l" fontAlgn="base">
              <a:buNone/>
            </a:pPr>
            <a:r>
              <a:rPr lang="fr-BE" b="1" i="0" dirty="0">
                <a:solidFill>
                  <a:srgbClr val="040404"/>
                </a:solidFill>
                <a:effectLst/>
                <a:latin typeface="fira_sans"/>
              </a:rPr>
              <a:t>La protection de l'environnement passe aussi par un Erasmus durable ! </a:t>
            </a:r>
            <a:br>
              <a:rPr lang="fr-BE" b="0" i="0" dirty="0">
                <a:solidFill>
                  <a:srgbClr val="040404"/>
                </a:solidFill>
                <a:effectLst/>
                <a:latin typeface="opensans"/>
              </a:rPr>
            </a:br>
            <a:r>
              <a:rPr lang="fr-BE" b="0" i="0" dirty="0">
                <a:solidFill>
                  <a:srgbClr val="040404"/>
                </a:solidFill>
                <a:effectLst/>
                <a:latin typeface="opensans"/>
              </a:rPr>
              <a:t>Désireux de répondre aux enjeux en matière environnementale, le programme Erasmus+ évolue et se met au vert. Depuis 2021, il finance des modes de mobilité plus respectueux de l’environnement. De plus, l’ULB a adopté en 2023 </a:t>
            </a:r>
            <a:r>
              <a:rPr lang="fr-BE" b="1" i="0" u="none" strike="noStrike" dirty="0">
                <a:solidFill>
                  <a:srgbClr val="084E91"/>
                </a:solidFill>
                <a:effectLst/>
                <a:latin typeface="inherit"/>
                <a:hlinkClick r:id="rId6"/>
              </a:rPr>
              <a:t>une politique de voyages responsables</a:t>
            </a:r>
            <a:r>
              <a:rPr lang="fr-BE" b="0" i="0" dirty="0">
                <a:solidFill>
                  <a:srgbClr val="040404"/>
                </a:solidFill>
                <a:effectLst/>
                <a:latin typeface="opensans"/>
              </a:rPr>
              <a:t> et met en place plusieurs mesures pour réduire les émissions de gaz à effet de serre liées aux déplacements internationaux. L'ULB s'inscrit donc dans cette thématique et fait le maximum pour sensibiliser à l'écoresponsabilité.</a:t>
            </a:r>
            <a:br>
              <a:rPr lang="fr-BE" b="0" i="0" dirty="0">
                <a:solidFill>
                  <a:srgbClr val="040404"/>
                </a:solidFill>
                <a:effectLst/>
                <a:latin typeface="opensans"/>
              </a:rPr>
            </a:br>
            <a:r>
              <a:rPr lang="fr-BE" b="0" i="0" dirty="0">
                <a:solidFill>
                  <a:srgbClr val="040404"/>
                </a:solidFill>
                <a:effectLst/>
                <a:latin typeface="opensans"/>
              </a:rPr>
              <a:t>Par exemple, lorsque vous choisissez votre </a:t>
            </a:r>
            <a:r>
              <a:rPr lang="fr-BE" b="1" i="0" u="none" strike="noStrike" dirty="0">
                <a:solidFill>
                  <a:srgbClr val="084E91"/>
                </a:solidFill>
                <a:effectLst/>
                <a:latin typeface="inherit"/>
                <a:hlinkClick r:id="rId7"/>
              </a:rPr>
              <a:t>destination</a:t>
            </a:r>
            <a:r>
              <a:rPr lang="fr-BE" b="0" i="0" dirty="0">
                <a:solidFill>
                  <a:srgbClr val="040404"/>
                </a:solidFill>
                <a:effectLst/>
                <a:latin typeface="opensans"/>
              </a:rPr>
              <a:t> parmi la liste des possibilités, vous avez la possibilité de </a:t>
            </a:r>
            <a:r>
              <a:rPr lang="fr-BE" b="1" i="0" dirty="0">
                <a:solidFill>
                  <a:srgbClr val="040404"/>
                </a:solidFill>
                <a:effectLst/>
                <a:latin typeface="fira_sans"/>
              </a:rPr>
              <a:t>filtrer les destinations </a:t>
            </a:r>
            <a:r>
              <a:rPr lang="fr-BE" b="0" i="0" dirty="0">
                <a:solidFill>
                  <a:srgbClr val="040404"/>
                </a:solidFill>
                <a:effectLst/>
                <a:latin typeface="opensans"/>
              </a:rPr>
              <a:t>pour n'afficher que celles facilement accessibles en transports en commun, en un ou deux jours de voyage, ce qui vous facilite alors la tâche si vous souhaitez rendre votre séjour écoresponsable.</a:t>
            </a:r>
            <a:br>
              <a:rPr lang="fr-BE" b="0" i="0" dirty="0">
                <a:solidFill>
                  <a:srgbClr val="040404"/>
                </a:solidFill>
                <a:effectLst/>
                <a:latin typeface="opensans"/>
              </a:rPr>
            </a:br>
            <a:r>
              <a:rPr lang="fr-BE" b="0" i="0" dirty="0">
                <a:solidFill>
                  <a:srgbClr val="040404"/>
                </a:solidFill>
                <a:effectLst/>
                <a:latin typeface="opensans"/>
              </a:rPr>
              <a:t>Le projet</a:t>
            </a:r>
            <a:r>
              <a:rPr lang="fr-BE" b="1" i="0" dirty="0">
                <a:solidFill>
                  <a:srgbClr val="040404"/>
                </a:solidFill>
                <a:effectLst/>
                <a:latin typeface="fira_sans"/>
              </a:rPr>
              <a:t> </a:t>
            </a:r>
            <a:r>
              <a:rPr lang="fr-BE" b="1" i="0" u="none" strike="noStrike" dirty="0">
                <a:solidFill>
                  <a:srgbClr val="084E91"/>
                </a:solidFill>
                <a:effectLst/>
                <a:latin typeface="inherit"/>
                <a:hlinkClick r:id="rId8"/>
              </a:rPr>
              <a:t>Green Erasmus</a:t>
            </a:r>
            <a:r>
              <a:rPr lang="fr-BE" b="1" i="0" dirty="0">
                <a:solidFill>
                  <a:srgbClr val="040404"/>
                </a:solidFill>
                <a:effectLst/>
                <a:latin typeface="fira_sans"/>
              </a:rPr>
              <a:t> </a:t>
            </a:r>
            <a:r>
              <a:rPr lang="fr-BE" b="0" i="0" dirty="0">
                <a:solidFill>
                  <a:srgbClr val="040404"/>
                </a:solidFill>
                <a:effectLst/>
                <a:latin typeface="opensans"/>
              </a:rPr>
              <a:t>a pour objectif d'accroître la conscience environnementale en matière de mobilité et de permettre, à terme, de réduire l'empreinte carbone liée au transport des activités de mobilité. L’ULB soutient également les transports durables des étudiants à moins d’opportunité partant en Erasmus.</a:t>
            </a:r>
            <a:br>
              <a:rPr lang="fr-BE" b="0" i="0" dirty="0">
                <a:solidFill>
                  <a:srgbClr val="040404"/>
                </a:solidFill>
                <a:effectLst/>
                <a:latin typeface="opensans"/>
              </a:rPr>
            </a:br>
            <a:r>
              <a:rPr lang="fr-BE" b="0" i="0" dirty="0">
                <a:solidFill>
                  <a:srgbClr val="040404"/>
                </a:solidFill>
                <a:effectLst/>
                <a:latin typeface="opensans"/>
              </a:rPr>
              <a:t>Ce projet s'inscrit parfaitement dans le </a:t>
            </a:r>
            <a:r>
              <a:rPr lang="fr-BE" b="1" i="0" u="none" strike="noStrike" dirty="0">
                <a:solidFill>
                  <a:srgbClr val="084E91"/>
                </a:solidFill>
                <a:effectLst/>
                <a:latin typeface="inherit"/>
                <a:hlinkClick r:id="rId9"/>
              </a:rPr>
              <a:t>Plan Climat</a:t>
            </a:r>
            <a:r>
              <a:rPr lang="fr-BE" b="0" i="0" dirty="0">
                <a:solidFill>
                  <a:srgbClr val="040404"/>
                </a:solidFill>
                <a:effectLst/>
                <a:latin typeface="opensans"/>
              </a:rPr>
              <a:t> élaboré par l'ULB en 2019. A partir de 2023, l’ULB contribue à la compensation carbone des déplacements des étudiantes et étudiants qui voyagent dans le cadre de leur cursus à l’ULB, en alimentant un compte interne à hauteur de 90€ par kilomètre parcouru afin d’amplifier les projets du Plan Climat . </a:t>
            </a:r>
            <a:endParaRPr lang="fr-BE" dirty="0"/>
          </a:p>
        </p:txBody>
      </p:sp>
    </p:spTree>
    <p:extLst>
      <p:ext uri="{BB962C8B-B14F-4D97-AF65-F5344CB8AC3E}">
        <p14:creationId xmlns:p14="http://schemas.microsoft.com/office/powerpoint/2010/main" val="2999768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8433192-1D99-C061-E5C7-0D0C2D9F6BD5}"/>
              </a:ext>
            </a:extLst>
          </p:cNvPr>
          <p:cNvPicPr>
            <a:picLocks noChangeAspect="1"/>
          </p:cNvPicPr>
          <p:nvPr/>
        </p:nvPicPr>
        <p:blipFill>
          <a:blip r:embed="rId2"/>
          <a:stretch>
            <a:fillRect/>
          </a:stretch>
        </p:blipFill>
        <p:spPr>
          <a:xfrm>
            <a:off x="745538" y="1313794"/>
            <a:ext cx="10700923" cy="5236400"/>
          </a:xfrm>
          <a:prstGeom prst="rect">
            <a:avLst/>
          </a:prstGeom>
        </p:spPr>
      </p:pic>
      <p:sp>
        <p:nvSpPr>
          <p:cNvPr id="4" name="Rectangle 3">
            <a:extLst>
              <a:ext uri="{FF2B5EF4-FFF2-40B4-BE49-F238E27FC236}">
                <a16:creationId xmlns:a16="http://schemas.microsoft.com/office/drawing/2014/main" id="{0B994BDE-1428-C017-D6D1-6E8CDA762A36}"/>
              </a:ext>
            </a:extLst>
          </p:cNvPr>
          <p:cNvSpPr/>
          <p:nvPr/>
        </p:nvSpPr>
        <p:spPr>
          <a:xfrm>
            <a:off x="1170061" y="474770"/>
            <a:ext cx="9203649" cy="738664"/>
          </a:xfrm>
          <a:prstGeom prst="rect">
            <a:avLst/>
          </a:prstGeom>
        </p:spPr>
        <p:txBody>
          <a:bodyPr wrap="square">
            <a:spAutoFit/>
          </a:bodyPr>
          <a:lstStyle/>
          <a:p>
            <a:r>
              <a:rPr lang="fr-FR" sz="2400" b="1" dirty="0">
                <a:solidFill>
                  <a:srgbClr val="C00000"/>
                </a:solidFill>
              </a:rPr>
              <a:t>Site ULB : </a:t>
            </a:r>
            <a:r>
              <a:rPr lang="fr-BE" sz="2400" dirty="0">
                <a:hlinkClick r:id="rId3"/>
              </a:rPr>
              <a:t>Voyages durables - ULB</a:t>
            </a:r>
            <a:r>
              <a:rPr lang="en-US" sz="2400" dirty="0">
                <a:solidFill>
                  <a:srgbClr val="000000"/>
                </a:solidFill>
                <a:latin typeface="Open Sans"/>
                <a:ea typeface="Open Sans"/>
                <a:cs typeface="Open Sans"/>
                <a:sym typeface="Open Sans"/>
              </a:rPr>
              <a:t> </a:t>
            </a:r>
          </a:p>
          <a:p>
            <a:endParaRPr lang="fr-FR" dirty="0"/>
          </a:p>
        </p:txBody>
      </p:sp>
    </p:spTree>
    <p:extLst>
      <p:ext uri="{BB962C8B-B14F-4D97-AF65-F5344CB8AC3E}">
        <p14:creationId xmlns:p14="http://schemas.microsoft.com/office/powerpoint/2010/main" val="454889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085E7C-41E5-24F8-0651-884261C4DA3D}"/>
              </a:ext>
            </a:extLst>
          </p:cNvPr>
          <p:cNvSpPr/>
          <p:nvPr/>
        </p:nvSpPr>
        <p:spPr>
          <a:xfrm>
            <a:off x="0" y="3026336"/>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Mobilité </a:t>
            </a:r>
            <a:r>
              <a:rPr lang="en-US" sz="2800" b="1" i="1" dirty="0" err="1">
                <a:latin typeface="Comic Sans MS" panose="030F0702030302020204" pitchFamily="66" charset="0"/>
              </a:rPr>
              <a:t>proposée</a:t>
            </a:r>
            <a:r>
              <a:rPr lang="en-US" sz="2800" b="1" i="1" dirty="0">
                <a:latin typeface="Comic Sans MS" panose="030F0702030302020204" pitchFamily="66" charset="0"/>
              </a:rPr>
              <a:t> (</a:t>
            </a:r>
            <a:r>
              <a:rPr lang="en-US" sz="2800" b="1" i="1" dirty="0" err="1">
                <a:latin typeface="Comic Sans MS" panose="030F0702030302020204" pitchFamily="66" charset="0"/>
              </a:rPr>
              <a:t>gérée</a:t>
            </a:r>
            <a:r>
              <a:rPr lang="en-US" sz="2800" b="1" i="1" dirty="0">
                <a:latin typeface="Comic Sans MS" panose="030F0702030302020204" pitchFamily="66" charset="0"/>
              </a:rPr>
              <a:t> par la FSM et </a:t>
            </a:r>
            <a:r>
              <a:rPr lang="en-US" sz="2800" b="1" i="1" dirty="0" err="1">
                <a:latin typeface="Comic Sans MS" panose="030F0702030302020204" pitchFamily="66" charset="0"/>
              </a:rPr>
              <a:t>reconnue</a:t>
            </a:r>
            <a:r>
              <a:rPr lang="en-US" sz="2800" b="1" i="1" dirty="0">
                <a:latin typeface="Comic Sans MS" panose="030F0702030302020204" pitchFamily="66" charset="0"/>
              </a:rPr>
              <a:t> dans le PAE)</a:t>
            </a:r>
            <a:endParaRPr lang="fr-FR" sz="2800" b="1" i="1" dirty="0">
              <a:latin typeface="Comic Sans MS" panose="030F0702030302020204" pitchFamily="66" charset="0"/>
            </a:endParaRPr>
          </a:p>
        </p:txBody>
      </p:sp>
      <p:sp>
        <p:nvSpPr>
          <p:cNvPr id="5" name="Rectangle 4">
            <a:extLst>
              <a:ext uri="{FF2B5EF4-FFF2-40B4-BE49-F238E27FC236}">
                <a16:creationId xmlns:a16="http://schemas.microsoft.com/office/drawing/2014/main" id="{301F96A7-E6D4-9AF2-AE4D-69E22BCCF2E3}"/>
              </a:ext>
            </a:extLst>
          </p:cNvPr>
          <p:cNvSpPr/>
          <p:nvPr/>
        </p:nvSpPr>
        <p:spPr>
          <a:xfrm>
            <a:off x="0" y="2001401"/>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BIP (blended intensive </a:t>
            </a:r>
            <a:r>
              <a:rPr lang="en-US" sz="2800" b="1" i="1" dirty="0" err="1">
                <a:latin typeface="Comic Sans MS" panose="030F0702030302020204" pitchFamily="66" charset="0"/>
              </a:rPr>
              <a:t>programmes</a:t>
            </a:r>
            <a:r>
              <a:rPr lang="en-US" sz="2800" b="1" i="1" dirty="0">
                <a:latin typeface="Comic Sans MS" panose="030F0702030302020204" pitchFamily="66" charset="0"/>
              </a:rPr>
              <a:t>)</a:t>
            </a:r>
            <a:endParaRPr lang="fr-FR" sz="2800" b="1" i="1" dirty="0">
              <a:latin typeface="Comic Sans MS" panose="030F0702030302020204" pitchFamily="66" charset="0"/>
            </a:endParaRPr>
          </a:p>
        </p:txBody>
      </p:sp>
      <p:sp>
        <p:nvSpPr>
          <p:cNvPr id="6" name="TextBox 5">
            <a:extLst>
              <a:ext uri="{FF2B5EF4-FFF2-40B4-BE49-F238E27FC236}">
                <a16:creationId xmlns:a16="http://schemas.microsoft.com/office/drawing/2014/main" id="{D79C08BA-EC74-94D7-87D2-B334753E730C}"/>
              </a:ext>
            </a:extLst>
          </p:cNvPr>
          <p:cNvSpPr txBox="1"/>
          <p:nvPr/>
        </p:nvSpPr>
        <p:spPr>
          <a:xfrm>
            <a:off x="337931" y="346385"/>
            <a:ext cx="5082289" cy="369332"/>
          </a:xfrm>
          <a:prstGeom prst="rect">
            <a:avLst/>
          </a:prstGeom>
          <a:noFill/>
        </p:spPr>
        <p:txBody>
          <a:bodyPr wrap="none" rtlCol="0">
            <a:spAutoFit/>
          </a:bodyPr>
          <a:lstStyle/>
          <a:p>
            <a:r>
              <a:rPr lang="fr-BE" b="1" i="1" dirty="0"/>
              <a:t>Types de mobilités avec possibilité de financement:</a:t>
            </a:r>
            <a:endParaRPr lang="en-GB" b="1" i="1" dirty="0"/>
          </a:p>
        </p:txBody>
      </p:sp>
    </p:spTree>
    <p:extLst>
      <p:ext uri="{BB962C8B-B14F-4D97-AF65-F5344CB8AC3E}">
        <p14:creationId xmlns:p14="http://schemas.microsoft.com/office/powerpoint/2010/main" val="2088187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5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BIP</a:t>
            </a:r>
            <a:endParaRPr lang="fr-FR" sz="2800" b="1" i="1" dirty="0">
              <a:latin typeface="Comic Sans MS" panose="030F0702030302020204" pitchFamily="66" charset="0"/>
            </a:endParaRPr>
          </a:p>
        </p:txBody>
      </p:sp>
      <p:sp>
        <p:nvSpPr>
          <p:cNvPr id="5" name="ZoneTexte 4">
            <a:extLst>
              <a:ext uri="{FF2B5EF4-FFF2-40B4-BE49-F238E27FC236}">
                <a16:creationId xmlns:a16="http://schemas.microsoft.com/office/drawing/2014/main" id="{0AC67915-7434-0780-28D7-C44A50B08984}"/>
              </a:ext>
            </a:extLst>
          </p:cNvPr>
          <p:cNvSpPr txBox="1"/>
          <p:nvPr/>
        </p:nvSpPr>
        <p:spPr>
          <a:xfrm>
            <a:off x="487283" y="1297421"/>
            <a:ext cx="11088831" cy="4524315"/>
          </a:xfrm>
          <a:prstGeom prst="rect">
            <a:avLst/>
          </a:prstGeom>
          <a:noFill/>
        </p:spPr>
        <p:txBody>
          <a:bodyPr wrap="square" rtlCol="0">
            <a:spAutoFit/>
          </a:bodyPr>
          <a:lstStyle/>
          <a:p>
            <a:endParaRPr lang="fr-BE" dirty="0"/>
          </a:p>
          <a:p>
            <a:r>
              <a:rPr lang="fr-BE" b="0" i="0" dirty="0">
                <a:solidFill>
                  <a:srgbClr val="040404"/>
                </a:solidFill>
                <a:effectLst/>
                <a:latin typeface="opensans"/>
              </a:rPr>
              <a:t>De  façon générale:</a:t>
            </a:r>
          </a:p>
          <a:p>
            <a:r>
              <a:rPr lang="fr-BE" b="0" i="0" dirty="0">
                <a:solidFill>
                  <a:srgbClr val="040404"/>
                </a:solidFill>
                <a:effectLst/>
                <a:latin typeface="opensans"/>
              </a:rPr>
              <a:t>Les Programmes Intensifs Hybrides (appelés communément "</a:t>
            </a:r>
            <a:r>
              <a:rPr lang="fr-BE" b="1" i="0" dirty="0">
                <a:solidFill>
                  <a:srgbClr val="040404"/>
                </a:solidFill>
                <a:effectLst/>
                <a:latin typeface="fira_sans"/>
              </a:rPr>
              <a:t>BIP</a:t>
            </a:r>
            <a:r>
              <a:rPr lang="fr-BE" b="0" i="0" dirty="0">
                <a:solidFill>
                  <a:srgbClr val="040404"/>
                </a:solidFill>
                <a:effectLst/>
                <a:latin typeface="opensans"/>
              </a:rPr>
              <a:t>" pour Blended Intensive Programmes) sont une nouvelle opportunité de mobilité proposée par la Commission Européenne au sein du programme Erasmus+ 2021-27. </a:t>
            </a:r>
            <a:r>
              <a:rPr lang="fr-BE" b="1" i="0" dirty="0">
                <a:solidFill>
                  <a:srgbClr val="040404"/>
                </a:solidFill>
                <a:effectLst/>
                <a:latin typeface="opensans"/>
              </a:rPr>
              <a:t>Il s'agit de cours uniques </a:t>
            </a:r>
            <a:r>
              <a:rPr lang="fr-BE" b="0" i="0" dirty="0">
                <a:solidFill>
                  <a:srgbClr val="040404"/>
                </a:solidFill>
                <a:effectLst/>
                <a:latin typeface="opensans"/>
              </a:rPr>
              <a:t>d'un minimum de 3 ECTS et maximum 6 ECTS, </a:t>
            </a:r>
            <a:r>
              <a:rPr lang="fr-BE" b="1" i="0" dirty="0">
                <a:solidFill>
                  <a:srgbClr val="040404"/>
                </a:solidFill>
                <a:effectLst/>
                <a:latin typeface="opensans"/>
              </a:rPr>
              <a:t>constitués d'une période de cours à distance et d'une semaine (minimum) de mobilité à l'étranger</a:t>
            </a:r>
            <a:r>
              <a:rPr lang="fr-BE" b="0" i="0" dirty="0">
                <a:solidFill>
                  <a:srgbClr val="040404"/>
                </a:solidFill>
                <a:effectLst/>
                <a:latin typeface="opensans"/>
              </a:rPr>
              <a:t>. C'est l'occasion pour tout étudiant, à partir, du BA1 de profiter d'un</a:t>
            </a:r>
            <a:r>
              <a:rPr lang="fr-BE" b="1" i="0" dirty="0">
                <a:solidFill>
                  <a:srgbClr val="040404"/>
                </a:solidFill>
                <a:effectLst/>
                <a:latin typeface="opensans"/>
              </a:rPr>
              <a:t> séjour court à l'étranger</a:t>
            </a:r>
            <a:r>
              <a:rPr lang="fr-BE" b="0" i="0" dirty="0">
                <a:solidFill>
                  <a:srgbClr val="040404"/>
                </a:solidFill>
                <a:effectLst/>
                <a:latin typeface="opensans"/>
              </a:rPr>
              <a:t>, financé par le programme Erasmus+, et d'élargir sa formation en participant à des cours originaux suivis par des étudiants issus de plusieurs universités. Ils sont organisés à divers moments dans l'année, souvent hors des périodes de cours habituelles.</a:t>
            </a:r>
            <a:br>
              <a:rPr lang="fr-BE" dirty="0"/>
            </a:br>
            <a:br>
              <a:rPr lang="fr-BE" dirty="0"/>
            </a:br>
            <a:r>
              <a:rPr lang="fr-BE" b="0" i="0" dirty="0">
                <a:solidFill>
                  <a:srgbClr val="040404"/>
                </a:solidFill>
                <a:effectLst/>
                <a:latin typeface="opensans"/>
              </a:rPr>
              <a:t>La participation à un BIP est cependant toujours soumise à l'aval de la faculté et implique une reconnaissance académique. Selon les cas particuliers, les BIP peuvent être soit intégrés au PAE de 60 ECTS, soit ajoutés en supplément des 60 ECTS, comptant ou non dans la moyenne annuelle. Les procédures de candidature à un BIP varient selon les cas.</a:t>
            </a:r>
          </a:p>
          <a:p>
            <a:endParaRPr lang="fr-BE" dirty="0">
              <a:solidFill>
                <a:srgbClr val="040404"/>
              </a:solidFill>
              <a:latin typeface="opensans"/>
            </a:endParaRPr>
          </a:p>
          <a:p>
            <a:r>
              <a:rPr lang="fr-BE" dirty="0"/>
              <a:t>Plus d’info : </a:t>
            </a:r>
            <a:r>
              <a:rPr lang="fr-BE" dirty="0">
                <a:hlinkClick r:id="rId2"/>
              </a:rPr>
              <a:t>Les BIP - Programmes Intensifs Hybrides - ULB</a:t>
            </a:r>
            <a:endParaRPr lang="fr-BE" dirty="0"/>
          </a:p>
        </p:txBody>
      </p:sp>
    </p:spTree>
    <p:extLst>
      <p:ext uri="{BB962C8B-B14F-4D97-AF65-F5344CB8AC3E}">
        <p14:creationId xmlns:p14="http://schemas.microsoft.com/office/powerpoint/2010/main" val="3275378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8CFED5A-8622-D968-B061-27DF4DDD8CA9}"/>
              </a:ext>
            </a:extLst>
          </p:cNvPr>
          <p:cNvPicPr>
            <a:picLocks noChangeAspect="1"/>
          </p:cNvPicPr>
          <p:nvPr/>
        </p:nvPicPr>
        <p:blipFill>
          <a:blip r:embed="rId3"/>
          <a:stretch>
            <a:fillRect/>
          </a:stretch>
        </p:blipFill>
        <p:spPr>
          <a:xfrm>
            <a:off x="683173" y="0"/>
            <a:ext cx="9325124" cy="6858000"/>
          </a:xfrm>
          <a:prstGeom prst="rect">
            <a:avLst/>
          </a:prstGeom>
        </p:spPr>
      </p:pic>
      <p:sp>
        <p:nvSpPr>
          <p:cNvPr id="5" name="ZoneTexte 4">
            <a:extLst>
              <a:ext uri="{FF2B5EF4-FFF2-40B4-BE49-F238E27FC236}">
                <a16:creationId xmlns:a16="http://schemas.microsoft.com/office/drawing/2014/main" id="{09BE99A2-8FC2-8547-1E5C-6B8A87CDE744}"/>
              </a:ext>
            </a:extLst>
          </p:cNvPr>
          <p:cNvSpPr txBox="1"/>
          <p:nvPr/>
        </p:nvSpPr>
        <p:spPr>
          <a:xfrm>
            <a:off x="9466615" y="1548130"/>
            <a:ext cx="2389880" cy="3046988"/>
          </a:xfrm>
          <a:prstGeom prst="rect">
            <a:avLst/>
          </a:prstGeom>
          <a:noFill/>
        </p:spPr>
        <p:txBody>
          <a:bodyPr wrap="square" rtlCol="0">
            <a:spAutoFit/>
          </a:bodyPr>
          <a:lstStyle/>
          <a:p>
            <a:r>
              <a:rPr lang="fr-BE" sz="1600" b="1" dirty="0">
                <a:solidFill>
                  <a:srgbClr val="FF0000"/>
                </a:solidFill>
              </a:rPr>
              <a:t>! À partir de l'année académique 2026-2027,l'octroi d'un financement Erasmus+ sera limité à une seule mobilité par personne et par année académique, tout programme Erasmus+ confondu. Par ailleurs, la participation à un BIP sans financement ne sera plus autorisée. </a:t>
            </a:r>
          </a:p>
        </p:txBody>
      </p:sp>
    </p:spTree>
    <p:extLst>
      <p:ext uri="{BB962C8B-B14F-4D97-AF65-F5344CB8AC3E}">
        <p14:creationId xmlns:p14="http://schemas.microsoft.com/office/powerpoint/2010/main" val="1867985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5E6F7-C7CE-48A6-5A72-EA8860B37F9D}"/>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7FAD1EC0-1C95-558B-698F-F536BA4CAD9D}"/>
              </a:ext>
            </a:extLst>
          </p:cNvPr>
          <p:cNvSpPr txBox="1"/>
          <p:nvPr/>
        </p:nvSpPr>
        <p:spPr>
          <a:xfrm>
            <a:off x="420180" y="1411403"/>
            <a:ext cx="10928539" cy="4770537"/>
          </a:xfrm>
          <a:prstGeom prst="rect">
            <a:avLst/>
          </a:prstGeom>
          <a:noFill/>
        </p:spPr>
        <p:txBody>
          <a:bodyPr wrap="square" rtlCol="0">
            <a:spAutoFit/>
          </a:bodyPr>
          <a:lstStyle/>
          <a:p>
            <a:r>
              <a:rPr lang="fr-BE" sz="3200" dirty="0"/>
              <a:t>2026-2027 :</a:t>
            </a:r>
          </a:p>
          <a:p>
            <a:endParaRPr lang="fr-BE" sz="3200" dirty="0"/>
          </a:p>
          <a:p>
            <a:pPr marL="457200" indent="-457200">
              <a:buFont typeface="Arial" panose="020B0604020202020204" pitchFamily="34" charset="0"/>
              <a:buChar char="•"/>
            </a:pPr>
            <a:r>
              <a:rPr lang="fr-BE" sz="3200" dirty="0"/>
              <a:t>Mental Health, Sport &amp; Physical Activity. Physical </a:t>
            </a:r>
            <a:r>
              <a:rPr lang="fr-BE" sz="3200" dirty="0" err="1"/>
              <a:t>Mobility</a:t>
            </a:r>
            <a:r>
              <a:rPr lang="fr-BE" sz="3200" dirty="0"/>
              <a:t> part </a:t>
            </a:r>
            <a:r>
              <a:rPr lang="en-US" sz="3200" dirty="0"/>
              <a:t>will be running from </a:t>
            </a:r>
            <a:r>
              <a:rPr lang="en-US" sz="3200" b="1" dirty="0"/>
              <a:t>5 to 9 April 2027 at ULB</a:t>
            </a:r>
            <a:r>
              <a:rPr lang="fr-BE" sz="3200" dirty="0"/>
              <a:t>. </a:t>
            </a:r>
            <a:r>
              <a:rPr lang="en-US" sz="1600" dirty="0"/>
              <a:t>The virtual component will run between 12 April - 15 June 2027 and will combine synchronous teaching with online asynchronous sessions. It will consist of 10 weekly meetings (2.5 hours per week - 1h lecturing + 1.5h tutoring). In addition, students will have to complete 30 hours of individual and group works</a:t>
            </a:r>
            <a:endParaRPr lang="en-US" sz="3200" dirty="0"/>
          </a:p>
          <a:p>
            <a:pPr marL="457200" indent="-457200">
              <a:buFont typeface="Arial" panose="020B0604020202020204" pitchFamily="34" charset="0"/>
              <a:buChar char="•"/>
            </a:pPr>
            <a:r>
              <a:rPr lang="en-US" sz="3200" dirty="0"/>
              <a:t> </a:t>
            </a:r>
            <a:r>
              <a:rPr lang="fr-BE" sz="3200" i="1" dirty="0"/>
              <a:t>Prof. Jennifer Foucart</a:t>
            </a:r>
          </a:p>
          <a:p>
            <a:pPr marL="457200" indent="-457200">
              <a:buFont typeface="Arial" panose="020B0604020202020204" pitchFamily="34" charset="0"/>
              <a:buChar char="•"/>
            </a:pPr>
            <a:r>
              <a:rPr lang="fr-BE" sz="3200" i="1" dirty="0"/>
              <a:t>https://civis.widening.eu/offering/46/2318</a:t>
            </a:r>
          </a:p>
          <a:p>
            <a:pPr marL="457200" indent="-457200">
              <a:buFont typeface="Arial" panose="020B0604020202020204" pitchFamily="34" charset="0"/>
              <a:buChar char="•"/>
            </a:pPr>
            <a:endParaRPr lang="fr-BE" sz="3200" i="1" dirty="0"/>
          </a:p>
          <a:p>
            <a:pPr marL="457200" indent="-457200">
              <a:buFont typeface="Arial" panose="020B0604020202020204" pitchFamily="34" charset="0"/>
              <a:buChar char="•"/>
            </a:pPr>
            <a:r>
              <a:rPr lang="fr-BE" sz="3200" dirty="0">
                <a:hlinkClick r:id="rId3"/>
              </a:rPr>
              <a:t>Mental Health, Sport &amp; Physical Activity (MHSPA)</a:t>
            </a:r>
            <a:endParaRPr lang="fr-BE" sz="3200" i="1" dirty="0"/>
          </a:p>
        </p:txBody>
      </p:sp>
      <p:sp>
        <p:nvSpPr>
          <p:cNvPr id="4" name="ZoneTexte 3">
            <a:extLst>
              <a:ext uri="{FF2B5EF4-FFF2-40B4-BE49-F238E27FC236}">
                <a16:creationId xmlns:a16="http://schemas.microsoft.com/office/drawing/2014/main" id="{F3420260-3520-BF8E-7C8A-6C9B64C0FE99}"/>
              </a:ext>
            </a:extLst>
          </p:cNvPr>
          <p:cNvSpPr txBox="1"/>
          <p:nvPr/>
        </p:nvSpPr>
        <p:spPr>
          <a:xfrm>
            <a:off x="1611236" y="6365907"/>
            <a:ext cx="7599680" cy="369332"/>
          </a:xfrm>
          <a:prstGeom prst="rect">
            <a:avLst/>
          </a:prstGeom>
          <a:noFill/>
        </p:spPr>
        <p:txBody>
          <a:bodyPr wrap="square">
            <a:spAutoFit/>
          </a:bodyPr>
          <a:lstStyle/>
          <a:p>
            <a:r>
              <a:rPr lang="fr-BE" b="1" dirty="0">
                <a:solidFill>
                  <a:srgbClr val="FF0000"/>
                </a:solidFill>
                <a:latin typeface="opensans"/>
              </a:rPr>
              <a:t>Ce BIP sera valorisé dans le PAE « à la place » d’une AA (Prof. Foucart)</a:t>
            </a:r>
            <a:endParaRPr lang="fr-BE" dirty="0"/>
          </a:p>
        </p:txBody>
      </p:sp>
      <p:sp>
        <p:nvSpPr>
          <p:cNvPr id="6" name="Rectangle 5">
            <a:extLst>
              <a:ext uri="{FF2B5EF4-FFF2-40B4-BE49-F238E27FC236}">
                <a16:creationId xmlns:a16="http://schemas.microsoft.com/office/drawing/2014/main" id="{6AEE8C19-5ED8-AEF8-79E3-B60F7E3C4DF2}"/>
              </a:ext>
            </a:extLst>
          </p:cNvPr>
          <p:cNvSpPr/>
          <p:nvPr/>
        </p:nvSpPr>
        <p:spPr>
          <a:xfrm>
            <a:off x="0" y="309881"/>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BIP </a:t>
            </a:r>
            <a:r>
              <a:rPr lang="en-US" sz="2800" b="1" i="1" dirty="0" err="1">
                <a:latin typeface="Comic Sans MS" panose="030F0702030302020204" pitchFamily="66" charset="0"/>
              </a:rPr>
              <a:t>proposés</a:t>
            </a:r>
            <a:r>
              <a:rPr lang="en-US" sz="2800" b="1" i="1" dirty="0">
                <a:latin typeface="Comic Sans MS" panose="030F0702030302020204" pitchFamily="66" charset="0"/>
              </a:rPr>
              <a:t> par des ACAs FSM (deadline le 31 </a:t>
            </a:r>
            <a:r>
              <a:rPr lang="en-US" sz="2800" b="1" i="1" dirty="0" err="1">
                <a:latin typeface="Comic Sans MS" panose="030F0702030302020204" pitchFamily="66" charset="0"/>
              </a:rPr>
              <a:t>octobre</a:t>
            </a:r>
            <a:r>
              <a:rPr lang="en-US" sz="2800" b="1" i="1" dirty="0">
                <a:latin typeface="Comic Sans MS" panose="030F0702030302020204" pitchFamily="66" charset="0"/>
              </a:rPr>
              <a:t>)</a:t>
            </a:r>
            <a:endParaRPr lang="fr-FR" sz="2800" b="1" i="1" dirty="0">
              <a:latin typeface="Comic Sans MS" panose="030F0702030302020204" pitchFamily="66" charset="0"/>
            </a:endParaRPr>
          </a:p>
        </p:txBody>
      </p:sp>
    </p:spTree>
    <p:extLst>
      <p:ext uri="{BB962C8B-B14F-4D97-AF65-F5344CB8AC3E}">
        <p14:creationId xmlns:p14="http://schemas.microsoft.com/office/powerpoint/2010/main" val="1823401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4CD69-07F6-8E7E-DDEF-13095DAD4829}"/>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3F4B0AF2-17C6-C236-D5F9-F2CBA3733898}"/>
              </a:ext>
            </a:extLst>
          </p:cNvPr>
          <p:cNvSpPr txBox="1"/>
          <p:nvPr/>
        </p:nvSpPr>
        <p:spPr>
          <a:xfrm>
            <a:off x="976122" y="1029869"/>
            <a:ext cx="10024110" cy="5016758"/>
          </a:xfrm>
          <a:prstGeom prst="rect">
            <a:avLst/>
          </a:prstGeom>
          <a:noFill/>
        </p:spPr>
        <p:txBody>
          <a:bodyPr wrap="square">
            <a:spAutoFit/>
          </a:bodyPr>
          <a:lstStyle/>
          <a:p>
            <a:r>
              <a:rPr lang="fr-BE" sz="3200" dirty="0"/>
              <a:t>2026 – 2027:</a:t>
            </a:r>
          </a:p>
          <a:p>
            <a:endParaRPr lang="fr-BE" sz="3200" dirty="0"/>
          </a:p>
          <a:p>
            <a:pPr marL="457200" indent="-457200">
              <a:buFont typeface="Arial" panose="020B0604020202020204" pitchFamily="34" charset="0"/>
              <a:buChar char="•"/>
            </a:pPr>
            <a:r>
              <a:rPr lang="fr-BE" sz="3200" dirty="0" err="1"/>
              <a:t>Biological</a:t>
            </a:r>
            <a:r>
              <a:rPr lang="fr-BE" sz="3200" dirty="0"/>
              <a:t> Basis of </a:t>
            </a:r>
            <a:r>
              <a:rPr lang="fr-BE" sz="3200" dirty="0" err="1"/>
              <a:t>Aging</a:t>
            </a:r>
            <a:r>
              <a:rPr lang="fr-BE" sz="3200" dirty="0"/>
              <a:t> and </a:t>
            </a:r>
            <a:r>
              <a:rPr lang="fr-BE" sz="3200" dirty="0" err="1"/>
              <a:t>Related</a:t>
            </a:r>
            <a:r>
              <a:rPr lang="fr-BE" sz="3200" dirty="0"/>
              <a:t> </a:t>
            </a:r>
            <a:r>
              <a:rPr lang="fr-BE" sz="3200" dirty="0" err="1"/>
              <a:t>Diseases</a:t>
            </a:r>
            <a:r>
              <a:rPr lang="fr-BE" sz="3200" dirty="0"/>
              <a:t>  (</a:t>
            </a:r>
            <a:r>
              <a:rPr lang="en-US" sz="3200" dirty="0"/>
              <a:t>The physical mobility part will take place between 31 May to 4 June 2027 in Madrid, Spain</a:t>
            </a:r>
            <a:r>
              <a:rPr lang="fr-BE" sz="3200" dirty="0"/>
              <a:t>). </a:t>
            </a:r>
          </a:p>
          <a:p>
            <a:pPr marL="457200" indent="-457200">
              <a:buFont typeface="Arial" panose="020B0604020202020204" pitchFamily="34" charset="0"/>
              <a:buChar char="•"/>
            </a:pPr>
            <a:r>
              <a:rPr lang="fr-BE" sz="3200" i="1" dirty="0"/>
              <a:t>Prof. Stéphane Baudry</a:t>
            </a:r>
          </a:p>
          <a:p>
            <a:pPr marL="457200" indent="-457200">
              <a:buFont typeface="Arial" panose="020B0604020202020204" pitchFamily="34" charset="0"/>
              <a:buChar char="•"/>
            </a:pPr>
            <a:r>
              <a:rPr lang="fr-BE" sz="3200" i="1" dirty="0"/>
              <a:t>https://civis-agora.widening.eu/offering/46/2322</a:t>
            </a:r>
          </a:p>
          <a:p>
            <a:pPr marL="457200" indent="-457200">
              <a:buFont typeface="Arial" panose="020B0604020202020204" pitchFamily="34" charset="0"/>
              <a:buChar char="•"/>
            </a:pPr>
            <a:endParaRPr lang="fr-BE" sz="3200" i="1" dirty="0"/>
          </a:p>
          <a:p>
            <a:pPr marL="457200" indent="-457200">
              <a:buFont typeface="Arial" panose="020B0604020202020204" pitchFamily="34" charset="0"/>
              <a:buChar char="•"/>
            </a:pPr>
            <a:r>
              <a:rPr lang="fr-BE" sz="3200" dirty="0" err="1">
                <a:hlinkClick r:id="rId3"/>
              </a:rPr>
              <a:t>Biological</a:t>
            </a:r>
            <a:r>
              <a:rPr lang="fr-BE" sz="3200" dirty="0">
                <a:hlinkClick r:id="rId3"/>
              </a:rPr>
              <a:t> Basis of </a:t>
            </a:r>
            <a:r>
              <a:rPr lang="fr-BE" sz="3200" dirty="0" err="1">
                <a:hlinkClick r:id="rId3"/>
              </a:rPr>
              <a:t>Aging</a:t>
            </a:r>
            <a:r>
              <a:rPr lang="fr-BE" sz="3200" dirty="0">
                <a:hlinkClick r:id="rId3"/>
              </a:rPr>
              <a:t> and </a:t>
            </a:r>
            <a:r>
              <a:rPr lang="fr-BE" sz="3200" dirty="0" err="1">
                <a:hlinkClick r:id="rId3"/>
              </a:rPr>
              <a:t>Related</a:t>
            </a:r>
            <a:r>
              <a:rPr lang="fr-BE" sz="3200" dirty="0">
                <a:hlinkClick r:id="rId3"/>
              </a:rPr>
              <a:t> Diseases_3rd Edition</a:t>
            </a:r>
            <a:endParaRPr lang="fr-BE" sz="3200" dirty="0"/>
          </a:p>
        </p:txBody>
      </p:sp>
      <p:pic>
        <p:nvPicPr>
          <p:cNvPr id="7" name="Image 6">
            <a:extLst>
              <a:ext uri="{FF2B5EF4-FFF2-40B4-BE49-F238E27FC236}">
                <a16:creationId xmlns:a16="http://schemas.microsoft.com/office/drawing/2014/main" id="{6D4F070F-955D-117F-CE6D-AD3D930DB431}"/>
              </a:ext>
            </a:extLst>
          </p:cNvPr>
          <p:cNvPicPr>
            <a:picLocks noChangeAspect="1"/>
          </p:cNvPicPr>
          <p:nvPr/>
        </p:nvPicPr>
        <p:blipFill>
          <a:blip r:embed="rId4"/>
          <a:stretch>
            <a:fillRect/>
          </a:stretch>
        </p:blipFill>
        <p:spPr>
          <a:xfrm>
            <a:off x="5988177" y="5804087"/>
            <a:ext cx="4938188" cy="768163"/>
          </a:xfrm>
          <a:prstGeom prst="rect">
            <a:avLst/>
          </a:prstGeom>
        </p:spPr>
      </p:pic>
      <p:sp>
        <p:nvSpPr>
          <p:cNvPr id="8" name="Rectangle 7">
            <a:extLst>
              <a:ext uri="{FF2B5EF4-FFF2-40B4-BE49-F238E27FC236}">
                <a16:creationId xmlns:a16="http://schemas.microsoft.com/office/drawing/2014/main" id="{A6D56486-B856-E6D2-891F-5209965D2A0A}"/>
              </a:ext>
            </a:extLst>
          </p:cNvPr>
          <p:cNvSpPr/>
          <p:nvPr/>
        </p:nvSpPr>
        <p:spPr>
          <a:xfrm>
            <a:off x="0" y="309881"/>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BIP </a:t>
            </a:r>
            <a:r>
              <a:rPr lang="en-US" sz="2800" b="1" i="1" dirty="0" err="1">
                <a:latin typeface="Comic Sans MS" panose="030F0702030302020204" pitchFamily="66" charset="0"/>
              </a:rPr>
              <a:t>proposés</a:t>
            </a:r>
            <a:r>
              <a:rPr lang="en-US" sz="2800" b="1" i="1" dirty="0">
                <a:latin typeface="Comic Sans MS" panose="030F0702030302020204" pitchFamily="66" charset="0"/>
              </a:rPr>
              <a:t> par des ACAs FSM (deadline le 31 </a:t>
            </a:r>
            <a:r>
              <a:rPr lang="en-US" sz="2800" b="1" i="1" dirty="0" err="1">
                <a:latin typeface="Comic Sans MS" panose="030F0702030302020204" pitchFamily="66" charset="0"/>
              </a:rPr>
              <a:t>octobre</a:t>
            </a:r>
            <a:r>
              <a:rPr lang="en-US" sz="2800" b="1" i="1" dirty="0">
                <a:latin typeface="Comic Sans MS" panose="030F0702030302020204" pitchFamily="66" charset="0"/>
              </a:rPr>
              <a:t>)</a:t>
            </a:r>
            <a:endParaRPr lang="fr-FR" sz="2800" b="1" i="1" dirty="0">
              <a:latin typeface="Comic Sans MS" panose="030F0702030302020204" pitchFamily="66" charset="0"/>
            </a:endParaRPr>
          </a:p>
        </p:txBody>
      </p:sp>
    </p:spTree>
    <p:extLst>
      <p:ext uri="{BB962C8B-B14F-4D97-AF65-F5344CB8AC3E}">
        <p14:creationId xmlns:p14="http://schemas.microsoft.com/office/powerpoint/2010/main" val="2593386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B2D6A6B-7C8D-2F98-E1DC-EC6932D2C738}"/>
              </a:ext>
            </a:extLst>
          </p:cNvPr>
          <p:cNvSpPr txBox="1"/>
          <p:nvPr/>
        </p:nvSpPr>
        <p:spPr>
          <a:xfrm>
            <a:off x="2141482" y="2154620"/>
            <a:ext cx="7909035" cy="1569660"/>
          </a:xfrm>
          <a:prstGeom prst="rect">
            <a:avLst/>
          </a:prstGeom>
          <a:noFill/>
        </p:spPr>
        <p:txBody>
          <a:bodyPr wrap="square" rtlCol="0">
            <a:spAutoFit/>
          </a:bodyPr>
          <a:lstStyle/>
          <a:p>
            <a:r>
              <a:rPr lang="fr-BE" sz="3200" b="1" dirty="0"/>
              <a:t>Tout autre BIP pourra vous être reconnu comme crédit supplémentaire gratuit à pondération zéro</a:t>
            </a:r>
          </a:p>
        </p:txBody>
      </p:sp>
      <p:sp>
        <p:nvSpPr>
          <p:cNvPr id="3" name="TextBox 7">
            <a:extLst>
              <a:ext uri="{FF2B5EF4-FFF2-40B4-BE49-F238E27FC236}">
                <a16:creationId xmlns:a16="http://schemas.microsoft.com/office/drawing/2014/main" id="{B42FAF83-4171-4340-3FD4-38C86D1F0EBB}"/>
              </a:ext>
            </a:extLst>
          </p:cNvPr>
          <p:cNvSpPr txBox="1"/>
          <p:nvPr/>
        </p:nvSpPr>
        <p:spPr>
          <a:xfrm>
            <a:off x="2141482" y="4527215"/>
            <a:ext cx="6626737" cy="923330"/>
          </a:xfrm>
          <a:prstGeom prst="rect">
            <a:avLst/>
          </a:prstGeom>
          <a:noFill/>
        </p:spPr>
        <p:txBody>
          <a:bodyPr wrap="square">
            <a:spAutoFit/>
          </a:bodyPr>
          <a:lstStyle/>
          <a:p>
            <a:r>
              <a:rPr lang="en-GB" dirty="0">
                <a:hlinkClick r:id="rId2"/>
              </a:rPr>
              <a:t>https://civis.eu/fr/learn/civis-courses?type%5B%5D=8#courses</a:t>
            </a:r>
            <a:r>
              <a:rPr lang="en-GB" dirty="0"/>
              <a:t> </a:t>
            </a:r>
            <a:r>
              <a:rPr lang="en-GB" dirty="0" err="1"/>
              <a:t>ou</a:t>
            </a:r>
            <a:r>
              <a:rPr lang="en-GB" dirty="0"/>
              <a:t> </a:t>
            </a:r>
            <a:r>
              <a:rPr lang="fr-BE" dirty="0">
                <a:hlinkClick r:id="rId3"/>
              </a:rPr>
              <a:t>Apprendre avec CIVIS : cours, programmes et mobilités – CIVIS – </a:t>
            </a:r>
            <a:r>
              <a:rPr lang="fr-BE" dirty="0" err="1">
                <a:hlinkClick r:id="rId3"/>
              </a:rPr>
              <a:t>Europe’s</a:t>
            </a:r>
            <a:r>
              <a:rPr lang="fr-BE" dirty="0">
                <a:hlinkClick r:id="rId3"/>
              </a:rPr>
              <a:t> Civic </a:t>
            </a:r>
            <a:r>
              <a:rPr lang="fr-BE" dirty="0" err="1">
                <a:hlinkClick r:id="rId3"/>
              </a:rPr>
              <a:t>University</a:t>
            </a:r>
            <a:r>
              <a:rPr lang="fr-BE" dirty="0">
                <a:hlinkClick r:id="rId3"/>
              </a:rPr>
              <a:t> Alliance</a:t>
            </a:r>
            <a:endParaRPr lang="en-GB" dirty="0"/>
          </a:p>
        </p:txBody>
      </p:sp>
    </p:spTree>
    <p:extLst>
      <p:ext uri="{BB962C8B-B14F-4D97-AF65-F5344CB8AC3E}">
        <p14:creationId xmlns:p14="http://schemas.microsoft.com/office/powerpoint/2010/main" val="1582426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F5DC50-35C7-F392-58F7-535F903202B0}"/>
              </a:ext>
            </a:extLst>
          </p:cNvPr>
          <p:cNvSpPr/>
          <p:nvPr/>
        </p:nvSpPr>
        <p:spPr>
          <a:xfrm>
            <a:off x="0" y="126229"/>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err="1">
                <a:latin typeface="Comic Sans MS" panose="030F0702030302020204" pitchFamily="66" charset="0"/>
              </a:rPr>
              <a:t>Mobilité</a:t>
            </a:r>
            <a:r>
              <a:rPr lang="en-US" sz="2800" b="1" i="1" dirty="0">
                <a:latin typeface="Comic Sans MS" panose="030F0702030302020204" pitchFamily="66" charset="0"/>
              </a:rPr>
              <a:t> </a:t>
            </a:r>
            <a:r>
              <a:rPr lang="en-US" sz="2800" b="1" i="1" dirty="0" err="1">
                <a:latin typeface="Comic Sans MS" panose="030F0702030302020204" pitchFamily="66" charset="0"/>
              </a:rPr>
              <a:t>proposée</a:t>
            </a:r>
            <a:endParaRPr lang="fr-FR" sz="2800" b="1" i="1" dirty="0">
              <a:latin typeface="Comic Sans MS" panose="030F0702030302020204" pitchFamily="66" charset="0"/>
            </a:endParaRPr>
          </a:p>
        </p:txBody>
      </p:sp>
      <p:sp>
        <p:nvSpPr>
          <p:cNvPr id="3" name="TextBox 2">
            <a:extLst>
              <a:ext uri="{FF2B5EF4-FFF2-40B4-BE49-F238E27FC236}">
                <a16:creationId xmlns:a16="http://schemas.microsoft.com/office/drawing/2014/main" id="{CEDBD87D-B24D-F4AB-936C-338BD4FE8373}"/>
              </a:ext>
            </a:extLst>
          </p:cNvPr>
          <p:cNvSpPr txBox="1"/>
          <p:nvPr/>
        </p:nvSpPr>
        <p:spPr>
          <a:xfrm>
            <a:off x="233680" y="1854200"/>
            <a:ext cx="11379200" cy="1477328"/>
          </a:xfrm>
          <a:prstGeom prst="rect">
            <a:avLst/>
          </a:prstGeom>
          <a:noFill/>
        </p:spPr>
        <p:txBody>
          <a:bodyPr wrap="square" rtlCol="0">
            <a:spAutoFit/>
          </a:bodyPr>
          <a:lstStyle/>
          <a:p>
            <a:r>
              <a:rPr lang="fr-BE" dirty="0"/>
              <a:t>La mobilité vers les destinations proposées suivantes se fait sur base de conventions bilatérales avec nos partenaires. Ceci nous permet d’être certains de la qualité des enseignements que vous allez suivre chez nos partenaires, ce qui nous permet de valoriser les cours réussis dans votre PAE.</a:t>
            </a:r>
          </a:p>
          <a:p>
            <a:endParaRPr lang="fr-BE" dirty="0"/>
          </a:p>
          <a:p>
            <a:r>
              <a:rPr lang="fr-BE" dirty="0"/>
              <a:t>Actuellement, nous n’avons pas de mobilité d’études à proposer pour la section d’ostéo (des pistes sont en cours). </a:t>
            </a:r>
            <a:endParaRPr lang="en-GB" dirty="0"/>
          </a:p>
        </p:txBody>
      </p:sp>
    </p:spTree>
    <p:extLst>
      <p:ext uri="{BB962C8B-B14F-4D97-AF65-F5344CB8AC3E}">
        <p14:creationId xmlns:p14="http://schemas.microsoft.com/office/powerpoint/2010/main" val="1403649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6222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err="1">
                <a:latin typeface="Comic Sans MS" panose="030F0702030302020204" pitchFamily="66" charset="0"/>
              </a:rPr>
              <a:t>Procédures</a:t>
            </a:r>
            <a:r>
              <a:rPr lang="en-US" sz="2800" b="1" i="1" dirty="0">
                <a:latin typeface="Comic Sans MS" panose="030F0702030302020204" pitchFamily="66" charset="0"/>
              </a:rPr>
              <a:t> </a:t>
            </a:r>
            <a:r>
              <a:rPr lang="en-US" sz="2800" b="1" i="1" dirty="0" err="1">
                <a:latin typeface="Comic Sans MS" panose="030F0702030302020204" pitchFamily="66" charset="0"/>
              </a:rPr>
              <a:t>Actuelles</a:t>
            </a:r>
            <a:endParaRPr lang="fr-FR" sz="2800" b="1" i="1" dirty="0">
              <a:latin typeface="Comic Sans MS" panose="030F0702030302020204" pitchFamily="66" charset="0"/>
            </a:endParaRPr>
          </a:p>
        </p:txBody>
      </p:sp>
      <p:sp>
        <p:nvSpPr>
          <p:cNvPr id="5" name="Rectangle 4"/>
          <p:cNvSpPr/>
          <p:nvPr/>
        </p:nvSpPr>
        <p:spPr>
          <a:xfrm>
            <a:off x="1234440" y="1707982"/>
            <a:ext cx="10223938" cy="5072799"/>
          </a:xfrm>
          <a:prstGeom prst="rect">
            <a:avLst/>
          </a:prstGeom>
          <a:noFill/>
        </p:spPr>
        <p:txBody>
          <a:bodyPr wrap="square">
            <a:spAutoFit/>
          </a:bodyPr>
          <a:lstStyle/>
          <a:p>
            <a:pPr>
              <a:lnSpc>
                <a:spcPct val="80000"/>
              </a:lnSpc>
            </a:pPr>
            <a:r>
              <a:rPr lang="fr-BE" sz="2200" b="1" dirty="0"/>
              <a:t>F.S.M. vers les destinations « proposées »:</a:t>
            </a:r>
          </a:p>
          <a:p>
            <a:pPr>
              <a:lnSpc>
                <a:spcPct val="80000"/>
              </a:lnSpc>
            </a:pPr>
            <a:endParaRPr lang="fr-BE" sz="2200" b="1" dirty="0"/>
          </a:p>
          <a:p>
            <a:pPr>
              <a:lnSpc>
                <a:spcPct val="80000"/>
              </a:lnSpc>
            </a:pPr>
            <a:r>
              <a:rPr lang="fr-BE" sz="2200" b="1" dirty="0"/>
              <a:t>Partir en Erasmus (minimum 3 mois, SMS) ou hors Erasmus (minimum 1 mois)</a:t>
            </a:r>
          </a:p>
          <a:p>
            <a:pPr lvl="1">
              <a:lnSpc>
                <a:spcPct val="80000"/>
              </a:lnSpc>
            </a:pPr>
            <a:r>
              <a:rPr lang="fr-BE" sz="2000" dirty="0"/>
              <a:t>Sur base d’une convention bilatérale facultaire</a:t>
            </a:r>
          </a:p>
          <a:p>
            <a:pPr marL="393700" lvl="1" indent="0">
              <a:lnSpc>
                <a:spcPct val="80000"/>
              </a:lnSpc>
              <a:buNone/>
            </a:pPr>
            <a:endParaRPr lang="fr-BE" sz="2000" dirty="0"/>
          </a:p>
          <a:p>
            <a:pPr>
              <a:lnSpc>
                <a:spcPct val="80000"/>
              </a:lnSpc>
            </a:pPr>
            <a:r>
              <a:rPr lang="fr-BE" sz="2200" b="1" dirty="0"/>
              <a:t>Quand postuler?</a:t>
            </a:r>
          </a:p>
          <a:p>
            <a:pPr lvl="1">
              <a:lnSpc>
                <a:spcPct val="80000"/>
              </a:lnSpc>
            </a:pPr>
            <a:r>
              <a:rPr lang="fr-BE" sz="2000" dirty="0"/>
              <a:t>Kinésithérapie: en BA3 </a:t>
            </a:r>
          </a:p>
          <a:p>
            <a:pPr lvl="1">
              <a:lnSpc>
                <a:spcPct val="80000"/>
              </a:lnSpc>
            </a:pPr>
            <a:r>
              <a:rPr lang="fr-BE" sz="2000" dirty="0"/>
              <a:t>Education Physique: en MA1</a:t>
            </a:r>
          </a:p>
          <a:p>
            <a:pPr>
              <a:lnSpc>
                <a:spcPct val="80000"/>
              </a:lnSpc>
            </a:pPr>
            <a:endParaRPr lang="fr-BE" sz="2200" b="1" dirty="0"/>
          </a:p>
          <a:p>
            <a:pPr>
              <a:lnSpc>
                <a:spcPct val="80000"/>
              </a:lnSpc>
            </a:pPr>
            <a:r>
              <a:rPr lang="fr-BE" sz="2200" b="1" dirty="0"/>
              <a:t>Quand partir?</a:t>
            </a:r>
          </a:p>
          <a:p>
            <a:pPr lvl="1">
              <a:lnSpc>
                <a:spcPct val="80000"/>
              </a:lnSpc>
            </a:pPr>
            <a:r>
              <a:rPr lang="fr-BE" sz="2000" dirty="0"/>
              <a:t>Kinésithérapie: 2</a:t>
            </a:r>
            <a:r>
              <a:rPr lang="fr-BE" sz="2000" baseline="30000" dirty="0"/>
              <a:t>ème</a:t>
            </a:r>
            <a:r>
              <a:rPr lang="fr-BE" sz="2000" dirty="0"/>
              <a:t> semestre MA1 (stages/cours)</a:t>
            </a:r>
          </a:p>
          <a:p>
            <a:pPr lvl="1">
              <a:lnSpc>
                <a:spcPct val="80000"/>
              </a:lnSpc>
            </a:pPr>
            <a:r>
              <a:rPr lang="fr-BE" sz="2000" dirty="0"/>
              <a:t>Education Physique: 2</a:t>
            </a:r>
            <a:r>
              <a:rPr lang="fr-BE" sz="2000" baseline="30000" dirty="0"/>
              <a:t>ème</a:t>
            </a:r>
            <a:r>
              <a:rPr lang="fr-BE" sz="2000" dirty="0"/>
              <a:t> semestre MA2 (cours)</a:t>
            </a:r>
          </a:p>
          <a:p>
            <a:pPr lvl="1">
              <a:lnSpc>
                <a:spcPct val="80000"/>
              </a:lnSpc>
            </a:pPr>
            <a:endParaRPr lang="fr-BE" sz="2000" dirty="0"/>
          </a:p>
          <a:p>
            <a:pPr>
              <a:lnSpc>
                <a:spcPct val="80000"/>
              </a:lnSpc>
            </a:pPr>
            <a:endParaRPr lang="fr-BE" sz="2200" b="1" dirty="0">
              <a:solidFill>
                <a:srgbClr val="FF0000"/>
              </a:solidFill>
            </a:endParaRPr>
          </a:p>
          <a:p>
            <a:pPr>
              <a:lnSpc>
                <a:spcPct val="80000"/>
              </a:lnSpc>
            </a:pPr>
            <a:r>
              <a:rPr lang="fr-BE" sz="2200" b="1" dirty="0">
                <a:solidFill>
                  <a:srgbClr val="FF0000"/>
                </a:solidFill>
              </a:rPr>
              <a:t>S’inscrire par le formulaire en ligne accessible via le portail mobilité FSM ouvert </a:t>
            </a:r>
            <a:r>
              <a:rPr lang="fr-BE" sz="2200" b="1" dirty="0">
                <a:solidFill>
                  <a:srgbClr val="FF0000"/>
                </a:solidFill>
                <a:highlight>
                  <a:srgbClr val="FFFF00"/>
                </a:highlight>
              </a:rPr>
              <a:t>uniquement entre le </a:t>
            </a:r>
            <a:r>
              <a:rPr lang="fr-BE" sz="2200" b="1" u="sng" dirty="0">
                <a:solidFill>
                  <a:srgbClr val="FF0000"/>
                </a:solidFill>
                <a:highlight>
                  <a:srgbClr val="FFFF00"/>
                </a:highlight>
              </a:rPr>
              <a:t>25 janvier et le 15 février 2027</a:t>
            </a:r>
          </a:p>
          <a:p>
            <a:pPr>
              <a:lnSpc>
                <a:spcPct val="80000"/>
              </a:lnSpc>
            </a:pPr>
            <a:endParaRPr lang="fr-BE" sz="2200" b="1" dirty="0">
              <a:solidFill>
                <a:srgbClr val="FF0000"/>
              </a:solidFill>
            </a:endParaRPr>
          </a:p>
          <a:p>
            <a:pPr>
              <a:lnSpc>
                <a:spcPct val="80000"/>
              </a:lnSpc>
            </a:pPr>
            <a:endParaRPr lang="fr-BE" sz="2200" b="1" dirty="0">
              <a:solidFill>
                <a:srgbClr val="FF0000"/>
              </a:solidFill>
            </a:endParaRPr>
          </a:p>
          <a:p>
            <a:pPr>
              <a:lnSpc>
                <a:spcPct val="80000"/>
              </a:lnSpc>
            </a:pPr>
            <a:r>
              <a:rPr lang="fr-BE" sz="2200" b="1" dirty="0"/>
              <a:t>Joindre une lettre de motivation.</a:t>
            </a:r>
            <a:endParaRPr lang="fr-BE" sz="2200" dirty="0"/>
          </a:p>
        </p:txBody>
      </p:sp>
      <p:sp>
        <p:nvSpPr>
          <p:cNvPr id="3" name="Rectangle 2">
            <a:extLst>
              <a:ext uri="{FF2B5EF4-FFF2-40B4-BE49-F238E27FC236}">
                <a16:creationId xmlns:a16="http://schemas.microsoft.com/office/drawing/2014/main" id="{0A4A0564-0932-2838-2ED5-A40F4C173DE3}"/>
              </a:ext>
            </a:extLst>
          </p:cNvPr>
          <p:cNvSpPr/>
          <p:nvPr/>
        </p:nvSpPr>
        <p:spPr>
          <a:xfrm>
            <a:off x="0" y="126229"/>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err="1">
                <a:latin typeface="Comic Sans MS" panose="030F0702030302020204" pitchFamily="66" charset="0"/>
              </a:rPr>
              <a:t>Mobilité</a:t>
            </a:r>
            <a:r>
              <a:rPr lang="en-US" sz="2800" b="1" i="1" dirty="0">
                <a:latin typeface="Comic Sans MS" panose="030F0702030302020204" pitchFamily="66" charset="0"/>
              </a:rPr>
              <a:t> </a:t>
            </a:r>
            <a:r>
              <a:rPr lang="en-US" sz="2800" b="1" i="1" dirty="0" err="1">
                <a:latin typeface="Comic Sans MS" panose="030F0702030302020204" pitchFamily="66" charset="0"/>
              </a:rPr>
              <a:t>proposée</a:t>
            </a:r>
            <a:r>
              <a:rPr lang="en-US" sz="2800" b="1" i="1" dirty="0">
                <a:latin typeface="Comic Sans MS" panose="030F0702030302020204" pitchFamily="66" charset="0"/>
              </a:rPr>
              <a:t> Erasmus+</a:t>
            </a:r>
            <a:endParaRPr lang="fr-FR" sz="2800" b="1" i="1" dirty="0">
              <a:latin typeface="Comic Sans MS" panose="030F0702030302020204" pitchFamily="66" charset="0"/>
            </a:endParaRPr>
          </a:p>
        </p:txBody>
      </p:sp>
    </p:spTree>
    <p:extLst>
      <p:ext uri="{BB962C8B-B14F-4D97-AF65-F5344CB8AC3E}">
        <p14:creationId xmlns:p14="http://schemas.microsoft.com/office/powerpoint/2010/main" val="2659319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5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err="1">
                <a:latin typeface="Comic Sans MS" panose="030F0702030302020204" pitchFamily="66" charset="0"/>
              </a:rPr>
              <a:t>Procédures</a:t>
            </a:r>
            <a:r>
              <a:rPr lang="en-US" sz="2800" b="1" i="1" dirty="0">
                <a:latin typeface="Comic Sans MS" panose="030F0702030302020204" pitchFamily="66" charset="0"/>
              </a:rPr>
              <a:t> </a:t>
            </a:r>
            <a:r>
              <a:rPr lang="en-US" sz="2800" b="1" i="1" dirty="0" err="1">
                <a:latin typeface="Comic Sans MS" panose="030F0702030302020204" pitchFamily="66" charset="0"/>
              </a:rPr>
              <a:t>Actuelles</a:t>
            </a:r>
            <a:r>
              <a:rPr lang="en-US" sz="2800" b="1" i="1" dirty="0">
                <a:latin typeface="Comic Sans MS" panose="030F0702030302020204" pitchFamily="66" charset="0"/>
              </a:rPr>
              <a:t> – </a:t>
            </a:r>
            <a:r>
              <a:rPr lang="en-US" sz="2800" b="1" i="1" dirty="0" err="1">
                <a:latin typeface="Comic Sans MS" panose="030F0702030302020204" pitchFamily="66" charset="0"/>
              </a:rPr>
              <a:t>Cours</a:t>
            </a:r>
            <a:r>
              <a:rPr lang="en-US" sz="2800" b="1" i="1" dirty="0">
                <a:latin typeface="Comic Sans MS" panose="030F0702030302020204" pitchFamily="66" charset="0"/>
              </a:rPr>
              <a:t> : </a:t>
            </a:r>
            <a:r>
              <a:rPr lang="en-US" sz="2800" b="1" i="1" dirty="0" err="1">
                <a:latin typeface="Comic Sans MS" panose="030F0702030302020204" pitchFamily="66" charset="0"/>
              </a:rPr>
              <a:t>Séjours</a:t>
            </a:r>
            <a:r>
              <a:rPr lang="en-US" sz="2800" b="1" i="1" dirty="0">
                <a:latin typeface="Comic Sans MS" panose="030F0702030302020204" pitchFamily="66" charset="0"/>
              </a:rPr>
              <a:t> “SMS”</a:t>
            </a:r>
            <a:endParaRPr lang="fr-FR" sz="2800" b="1" i="1" dirty="0">
              <a:latin typeface="Comic Sans MS" panose="030F0702030302020204" pitchFamily="66" charset="0"/>
            </a:endParaRPr>
          </a:p>
        </p:txBody>
      </p:sp>
      <p:sp>
        <p:nvSpPr>
          <p:cNvPr id="3" name="Rectangle 2"/>
          <p:cNvSpPr/>
          <p:nvPr/>
        </p:nvSpPr>
        <p:spPr>
          <a:xfrm>
            <a:off x="1422413" y="5053181"/>
            <a:ext cx="1527981" cy="155240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t>Formulaire d’inscription (FSM)</a:t>
            </a:r>
          </a:p>
          <a:p>
            <a:pPr algn="ctr"/>
            <a:r>
              <a:rPr lang="fr-BE" b="1" dirty="0"/>
              <a:t>(</a:t>
            </a:r>
            <a:r>
              <a:rPr lang="fr-BE" b="1" dirty="0" err="1"/>
              <a:t>Y.c</a:t>
            </a:r>
            <a:r>
              <a:rPr lang="fr-BE" b="1" dirty="0"/>
              <a:t>. Learning Agreement)</a:t>
            </a:r>
            <a:endParaRPr lang="fr-FR" b="1" dirty="0"/>
          </a:p>
        </p:txBody>
      </p:sp>
      <p:sp>
        <p:nvSpPr>
          <p:cNvPr id="9" name="Rectangle 8"/>
          <p:cNvSpPr/>
          <p:nvPr/>
        </p:nvSpPr>
        <p:spPr>
          <a:xfrm>
            <a:off x="9091326" y="5053181"/>
            <a:ext cx="1545375" cy="155240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t>Départ en cours</a:t>
            </a:r>
          </a:p>
        </p:txBody>
      </p:sp>
      <p:sp>
        <p:nvSpPr>
          <p:cNvPr id="26" name="ZoneTexte 25"/>
          <p:cNvSpPr txBox="1"/>
          <p:nvPr/>
        </p:nvSpPr>
        <p:spPr>
          <a:xfrm>
            <a:off x="1485901" y="4476178"/>
            <a:ext cx="1400918" cy="646331"/>
          </a:xfrm>
          <a:prstGeom prst="rect">
            <a:avLst/>
          </a:prstGeom>
          <a:noFill/>
        </p:spPr>
        <p:txBody>
          <a:bodyPr wrap="square" rtlCol="0">
            <a:spAutoFit/>
          </a:bodyPr>
          <a:lstStyle/>
          <a:p>
            <a:pPr algn="ctr"/>
            <a:r>
              <a:rPr lang="fr-FR" dirty="0">
                <a:solidFill>
                  <a:srgbClr val="FF0000"/>
                </a:solidFill>
                <a:highlight>
                  <a:srgbClr val="FFFF00"/>
                </a:highlight>
              </a:rPr>
              <a:t>25 janvier</a:t>
            </a:r>
          </a:p>
          <a:p>
            <a:pPr algn="ctr"/>
            <a:r>
              <a:rPr lang="fr-FR" dirty="0">
                <a:solidFill>
                  <a:srgbClr val="FF0000"/>
                </a:solidFill>
                <a:highlight>
                  <a:srgbClr val="FFFF00"/>
                </a:highlight>
              </a:rPr>
              <a:t>2027</a:t>
            </a:r>
          </a:p>
        </p:txBody>
      </p:sp>
      <p:sp>
        <p:nvSpPr>
          <p:cNvPr id="31" name="Rectangle 30"/>
          <p:cNvSpPr/>
          <p:nvPr/>
        </p:nvSpPr>
        <p:spPr>
          <a:xfrm>
            <a:off x="3950077" y="5041615"/>
            <a:ext cx="1476550" cy="156396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t>Sélection des postulants (FSM)</a:t>
            </a:r>
          </a:p>
        </p:txBody>
      </p:sp>
      <p:cxnSp>
        <p:nvCxnSpPr>
          <p:cNvPr id="39" name="Connecteur droit avec flèche 38"/>
          <p:cNvCxnSpPr/>
          <p:nvPr/>
        </p:nvCxnSpPr>
        <p:spPr>
          <a:xfrm>
            <a:off x="3060221" y="5860847"/>
            <a:ext cx="789622"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43" name="ZoneTexte 42"/>
          <p:cNvSpPr txBox="1"/>
          <p:nvPr/>
        </p:nvSpPr>
        <p:spPr>
          <a:xfrm>
            <a:off x="4045216" y="4476178"/>
            <a:ext cx="1254442" cy="646331"/>
          </a:xfrm>
          <a:prstGeom prst="rect">
            <a:avLst/>
          </a:prstGeom>
          <a:noFill/>
        </p:spPr>
        <p:txBody>
          <a:bodyPr wrap="square" rtlCol="0">
            <a:spAutoFit/>
          </a:bodyPr>
          <a:lstStyle/>
          <a:p>
            <a:pPr algn="ctr"/>
            <a:r>
              <a:rPr lang="fr-FR" dirty="0">
                <a:solidFill>
                  <a:srgbClr val="FF0000"/>
                </a:solidFill>
                <a:highlight>
                  <a:srgbClr val="FFFF00"/>
                </a:highlight>
              </a:rPr>
              <a:t>15 février</a:t>
            </a:r>
          </a:p>
          <a:p>
            <a:pPr algn="ctr"/>
            <a:r>
              <a:rPr lang="fr-FR" dirty="0">
                <a:solidFill>
                  <a:srgbClr val="FF0000"/>
                </a:solidFill>
                <a:highlight>
                  <a:srgbClr val="FFFF00"/>
                </a:highlight>
              </a:rPr>
              <a:t>2027</a:t>
            </a:r>
          </a:p>
        </p:txBody>
      </p:sp>
      <p:sp>
        <p:nvSpPr>
          <p:cNvPr id="46" name="ZoneTexte 45"/>
          <p:cNvSpPr txBox="1"/>
          <p:nvPr/>
        </p:nvSpPr>
        <p:spPr>
          <a:xfrm>
            <a:off x="9240450" y="4493888"/>
            <a:ext cx="1241045" cy="646331"/>
          </a:xfrm>
          <a:prstGeom prst="rect">
            <a:avLst/>
          </a:prstGeom>
          <a:noFill/>
        </p:spPr>
        <p:txBody>
          <a:bodyPr wrap="none" rtlCol="0">
            <a:spAutoFit/>
          </a:bodyPr>
          <a:lstStyle/>
          <a:p>
            <a:pPr algn="ctr"/>
            <a:r>
              <a:rPr lang="fr-FR" dirty="0"/>
              <a:t>2</a:t>
            </a:r>
            <a:r>
              <a:rPr lang="fr-FR" baseline="30000" dirty="0"/>
              <a:t>ème</a:t>
            </a:r>
            <a:r>
              <a:rPr lang="fr-FR" dirty="0"/>
              <a:t> quadri</a:t>
            </a:r>
          </a:p>
          <a:p>
            <a:pPr algn="ctr"/>
            <a:r>
              <a:rPr lang="fr-FR" dirty="0"/>
              <a:t> </a:t>
            </a:r>
            <a:r>
              <a:rPr lang="fr-FR" dirty="0">
                <a:solidFill>
                  <a:srgbClr val="FF0000"/>
                </a:solidFill>
              </a:rPr>
              <a:t>2028</a:t>
            </a:r>
          </a:p>
        </p:txBody>
      </p:sp>
      <p:sp>
        <p:nvSpPr>
          <p:cNvPr id="4" name="ZoneTexte 3"/>
          <p:cNvSpPr txBox="1"/>
          <p:nvPr/>
        </p:nvSpPr>
        <p:spPr>
          <a:xfrm>
            <a:off x="1030951" y="996668"/>
            <a:ext cx="8830022" cy="2308324"/>
          </a:xfrm>
          <a:prstGeom prst="rect">
            <a:avLst/>
          </a:prstGeom>
          <a:noFill/>
        </p:spPr>
        <p:txBody>
          <a:bodyPr wrap="square" rtlCol="0">
            <a:spAutoFit/>
          </a:bodyPr>
          <a:lstStyle/>
          <a:p>
            <a:pPr marL="457200" indent="-457200">
              <a:buFont typeface="Wingdings" panose="05000000000000000000" pitchFamily="2" charset="2"/>
              <a:buChar char="à"/>
            </a:pPr>
            <a:r>
              <a:rPr lang="fr-BE" sz="2400" dirty="0"/>
              <a:t>Séjours avec :</a:t>
            </a:r>
          </a:p>
          <a:p>
            <a:pPr marL="342900" indent="-342900">
              <a:buFontTx/>
              <a:buChar char="-"/>
            </a:pPr>
            <a:r>
              <a:rPr lang="fr-BE" sz="2000" dirty="0"/>
              <a:t>Learning Agreement (contrat d’études dans lequel il doit être spécifié les cours à faire chez notre partenaire remplaçants des cours de chez nous).</a:t>
            </a:r>
          </a:p>
          <a:p>
            <a:pPr marL="342900" indent="-342900">
              <a:buFontTx/>
              <a:buChar char="-"/>
            </a:pPr>
            <a:r>
              <a:rPr lang="fr-BE" sz="2000" dirty="0"/>
              <a:t>Examens évalués par l’université d’accueil (! Respect du nombre ECTS)</a:t>
            </a:r>
          </a:p>
          <a:p>
            <a:pPr marL="342900" indent="-342900">
              <a:buFontTx/>
              <a:buChar char="-"/>
            </a:pPr>
            <a:r>
              <a:rPr lang="fr-BE" sz="2000" dirty="0"/>
              <a:t>3 mois pour les kinés (15 ECTS). Pour les kinés, le programme inclus les stages (avec des séminaires et/ou de cours théoriques)</a:t>
            </a:r>
          </a:p>
          <a:p>
            <a:pPr marL="342900" indent="-342900">
              <a:buFontTx/>
              <a:buChar char="-"/>
            </a:pPr>
            <a:r>
              <a:rPr lang="fr-BE" sz="2000" dirty="0"/>
              <a:t>Un quadrimestre complet pour l’éducation physique (30 ECTS)</a:t>
            </a:r>
            <a:endParaRPr lang="fr-FR" sz="3200" dirty="0"/>
          </a:p>
        </p:txBody>
      </p:sp>
      <p:sp>
        <p:nvSpPr>
          <p:cNvPr id="29" name="Rectangle 28"/>
          <p:cNvSpPr/>
          <p:nvPr/>
        </p:nvSpPr>
        <p:spPr>
          <a:xfrm>
            <a:off x="6479127" y="5053181"/>
            <a:ext cx="1548941" cy="155240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t>Adaptation du Learning Agreement </a:t>
            </a:r>
          </a:p>
        </p:txBody>
      </p:sp>
      <p:sp>
        <p:nvSpPr>
          <p:cNvPr id="30" name="ZoneTexte 29"/>
          <p:cNvSpPr txBox="1"/>
          <p:nvPr/>
        </p:nvSpPr>
        <p:spPr>
          <a:xfrm>
            <a:off x="6254424" y="4493889"/>
            <a:ext cx="1998345" cy="646331"/>
          </a:xfrm>
          <a:prstGeom prst="rect">
            <a:avLst/>
          </a:prstGeom>
          <a:noFill/>
        </p:spPr>
        <p:txBody>
          <a:bodyPr wrap="square" rtlCol="0">
            <a:spAutoFit/>
          </a:bodyPr>
          <a:lstStyle/>
          <a:p>
            <a:pPr algn="ctr"/>
            <a:r>
              <a:rPr lang="fr-FR" dirty="0"/>
              <a:t>avant le départ </a:t>
            </a:r>
            <a:r>
              <a:rPr lang="fr-FR" dirty="0">
                <a:solidFill>
                  <a:srgbClr val="FF0000"/>
                </a:solidFill>
              </a:rPr>
              <a:t>2028</a:t>
            </a:r>
          </a:p>
        </p:txBody>
      </p:sp>
      <p:cxnSp>
        <p:nvCxnSpPr>
          <p:cNvPr id="32" name="Connecteur droit avec flèche 31"/>
          <p:cNvCxnSpPr/>
          <p:nvPr/>
        </p:nvCxnSpPr>
        <p:spPr>
          <a:xfrm>
            <a:off x="8159474" y="5860210"/>
            <a:ext cx="800446"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40" name="Connecteur droit avec flèche 39"/>
          <p:cNvCxnSpPr/>
          <p:nvPr/>
        </p:nvCxnSpPr>
        <p:spPr>
          <a:xfrm>
            <a:off x="5535769" y="5838680"/>
            <a:ext cx="834216" cy="4398"/>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16" name="ZoneTexte 15">
            <a:extLst>
              <a:ext uri="{FF2B5EF4-FFF2-40B4-BE49-F238E27FC236}">
                <a16:creationId xmlns:a16="http://schemas.microsoft.com/office/drawing/2014/main" id="{96B277AB-F4EC-4879-9557-EE73D7F94DDE}"/>
              </a:ext>
            </a:extLst>
          </p:cNvPr>
          <p:cNvSpPr txBox="1"/>
          <p:nvPr/>
        </p:nvSpPr>
        <p:spPr>
          <a:xfrm>
            <a:off x="4386867" y="1007608"/>
            <a:ext cx="6153664" cy="319446"/>
          </a:xfrm>
          <a:prstGeom prst="rect">
            <a:avLst/>
          </a:prstGeom>
          <a:noFill/>
        </p:spPr>
        <p:txBody>
          <a:bodyPr wrap="square">
            <a:spAutoFit/>
          </a:bodyPr>
          <a:lstStyle/>
          <a:p>
            <a:pPr>
              <a:lnSpc>
                <a:spcPct val="80000"/>
              </a:lnSpc>
            </a:pPr>
            <a:r>
              <a:rPr lang="fr-BE" sz="1800" b="1" dirty="0"/>
              <a:t>F.S.M. vers les destinations « proposées »:</a:t>
            </a:r>
          </a:p>
        </p:txBody>
      </p:sp>
      <p:sp>
        <p:nvSpPr>
          <p:cNvPr id="19" name="ZoneTexte 18">
            <a:extLst>
              <a:ext uri="{FF2B5EF4-FFF2-40B4-BE49-F238E27FC236}">
                <a16:creationId xmlns:a16="http://schemas.microsoft.com/office/drawing/2014/main" id="{759554A1-96B3-4522-9449-262AA480A8AC}"/>
              </a:ext>
            </a:extLst>
          </p:cNvPr>
          <p:cNvSpPr txBox="1"/>
          <p:nvPr/>
        </p:nvSpPr>
        <p:spPr>
          <a:xfrm>
            <a:off x="355545" y="3362750"/>
            <a:ext cx="11655222" cy="923330"/>
          </a:xfrm>
          <a:prstGeom prst="rect">
            <a:avLst/>
          </a:prstGeom>
          <a:noFill/>
        </p:spPr>
        <p:txBody>
          <a:bodyPr wrap="square">
            <a:spAutoFit/>
          </a:bodyPr>
          <a:lstStyle/>
          <a:p>
            <a:pPr marL="285750" indent="-285750">
              <a:buFont typeface="Arial" panose="020B0604020202020204" pitchFamily="34" charset="0"/>
              <a:buChar char="•"/>
            </a:pPr>
            <a:r>
              <a:rPr lang="fr-BE" b="1" dirty="0">
                <a:effectLst/>
              </a:rPr>
              <a:t>Hors-Europe :</a:t>
            </a:r>
          </a:p>
          <a:p>
            <a:r>
              <a:rPr lang="fr-BE" b="1" dirty="0">
                <a:solidFill>
                  <a:srgbClr val="FF0000"/>
                </a:solidFill>
                <a:effectLst/>
              </a:rPr>
              <a:t>	</a:t>
            </a:r>
            <a:r>
              <a:rPr lang="fr-BE" b="1" dirty="0">
                <a:solidFill>
                  <a:srgbClr val="FF0000"/>
                </a:solidFill>
                <a:effectLst/>
                <a:highlight>
                  <a:srgbClr val="FFFF00"/>
                </a:highlight>
              </a:rPr>
              <a:t>15 décembre 2026</a:t>
            </a:r>
            <a:r>
              <a:rPr lang="fr-BE" dirty="0">
                <a:effectLst/>
                <a:highlight>
                  <a:srgbClr val="FFFF00"/>
                </a:highlight>
              </a:rPr>
              <a:t>: Ouverture du formulaire pour les destinations hors-Europe toutes disciplines </a:t>
            </a:r>
          </a:p>
          <a:p>
            <a:r>
              <a:rPr lang="fr-BE" b="1" dirty="0">
                <a:solidFill>
                  <a:srgbClr val="FF0000"/>
                </a:solidFill>
                <a:effectLst/>
                <a:highlight>
                  <a:srgbClr val="FFFF00"/>
                </a:highlight>
              </a:rPr>
              <a:t>	5 janvier 2027</a:t>
            </a:r>
            <a:r>
              <a:rPr lang="fr-BE" dirty="0">
                <a:effectLst/>
                <a:highlight>
                  <a:srgbClr val="FFFF00"/>
                </a:highlight>
              </a:rPr>
              <a:t> </a:t>
            </a:r>
            <a:r>
              <a:rPr lang="fr-BE" dirty="0">
                <a:effectLst/>
              </a:rPr>
              <a:t>: Échéance pour les étudiants, pour soumettre le formulaire « hors-Europe »</a:t>
            </a:r>
            <a:endParaRPr lang="fr-FR" dirty="0"/>
          </a:p>
        </p:txBody>
      </p:sp>
      <p:sp>
        <p:nvSpPr>
          <p:cNvPr id="7" name="ZoneTexte 6">
            <a:extLst>
              <a:ext uri="{FF2B5EF4-FFF2-40B4-BE49-F238E27FC236}">
                <a16:creationId xmlns:a16="http://schemas.microsoft.com/office/drawing/2014/main" id="{376BD6E5-CED3-4FC8-87EA-2A0D4D990770}"/>
              </a:ext>
            </a:extLst>
          </p:cNvPr>
          <p:cNvSpPr txBox="1"/>
          <p:nvPr/>
        </p:nvSpPr>
        <p:spPr>
          <a:xfrm>
            <a:off x="355545" y="4199534"/>
            <a:ext cx="4215072" cy="369332"/>
          </a:xfrm>
          <a:prstGeom prst="rect">
            <a:avLst/>
          </a:prstGeom>
          <a:noFill/>
        </p:spPr>
        <p:txBody>
          <a:bodyPr wrap="square" rtlCol="0">
            <a:spAutoFit/>
          </a:bodyPr>
          <a:lstStyle/>
          <a:p>
            <a:pPr marL="285750" indent="-285750">
              <a:buFont typeface="Arial" panose="020B0604020202020204" pitchFamily="34" charset="0"/>
              <a:buChar char="•"/>
            </a:pPr>
            <a:r>
              <a:rPr lang="fr-FR" b="1" dirty="0"/>
              <a:t>Europe (et conventions facultaires):</a:t>
            </a:r>
          </a:p>
        </p:txBody>
      </p:sp>
      <p:sp>
        <p:nvSpPr>
          <p:cNvPr id="5" name="ZoneTexte 4"/>
          <p:cNvSpPr txBox="1"/>
          <p:nvPr/>
        </p:nvSpPr>
        <p:spPr>
          <a:xfrm>
            <a:off x="189287" y="2935826"/>
            <a:ext cx="1296613" cy="369332"/>
          </a:xfrm>
          <a:prstGeom prst="rect">
            <a:avLst/>
          </a:prstGeom>
          <a:noFill/>
        </p:spPr>
        <p:txBody>
          <a:bodyPr wrap="square" rtlCol="0">
            <a:spAutoFit/>
          </a:bodyPr>
          <a:lstStyle/>
          <a:p>
            <a:r>
              <a:rPr lang="fr-BE" b="1" u="sng" dirty="0"/>
              <a:t>Échéances</a:t>
            </a:r>
            <a:r>
              <a:rPr lang="fr-BE" dirty="0"/>
              <a:t> :</a:t>
            </a:r>
            <a:endParaRPr lang="fr-FR" dirty="0"/>
          </a:p>
        </p:txBody>
      </p:sp>
    </p:spTree>
    <p:extLst>
      <p:ext uri="{BB962C8B-B14F-4D97-AF65-F5344CB8AC3E}">
        <p14:creationId xmlns:p14="http://schemas.microsoft.com/office/powerpoint/2010/main" val="3001934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5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Destinations </a:t>
            </a:r>
            <a:r>
              <a:rPr lang="en-US" sz="2800" b="1" i="1" dirty="0" err="1">
                <a:latin typeface="Comic Sans MS" panose="030F0702030302020204" pitchFamily="66" charset="0"/>
              </a:rPr>
              <a:t>proposées</a:t>
            </a:r>
            <a:r>
              <a:rPr lang="en-US" sz="2800" b="1" i="1" dirty="0">
                <a:latin typeface="Comic Sans MS" panose="030F0702030302020204" pitchFamily="66" charset="0"/>
              </a:rPr>
              <a:t> Cursus </a:t>
            </a:r>
            <a:r>
              <a:rPr lang="en-US" sz="2800" b="1" i="1" dirty="0" err="1">
                <a:latin typeface="Comic Sans MS" panose="030F0702030302020204" pitchFamily="66" charset="0"/>
              </a:rPr>
              <a:t>Kinésithérapie</a:t>
            </a:r>
            <a:endParaRPr lang="fr-FR" sz="2800" b="1" i="1" dirty="0">
              <a:latin typeface="Comic Sans MS" panose="030F0702030302020204" pitchFamily="66" charset="0"/>
            </a:endParaRPr>
          </a:p>
        </p:txBody>
      </p:sp>
      <p:graphicFrame>
        <p:nvGraphicFramePr>
          <p:cNvPr id="12" name="Tableau 11"/>
          <p:cNvGraphicFramePr>
            <a:graphicFrameLocks noGrp="1"/>
          </p:cNvGraphicFramePr>
          <p:nvPr>
            <p:extLst>
              <p:ext uri="{D42A27DB-BD31-4B8C-83A1-F6EECF244321}">
                <p14:modId xmlns:p14="http://schemas.microsoft.com/office/powerpoint/2010/main" val="3424168990"/>
              </p:ext>
            </p:extLst>
          </p:nvPr>
        </p:nvGraphicFramePr>
        <p:xfrm>
          <a:off x="578431" y="1680208"/>
          <a:ext cx="11227442" cy="4663440"/>
        </p:xfrm>
        <a:graphic>
          <a:graphicData uri="http://schemas.openxmlformats.org/drawingml/2006/table">
            <a:tbl>
              <a:tblPr firstRow="1" firstCol="1" bandRow="1"/>
              <a:tblGrid>
                <a:gridCol w="1618103">
                  <a:extLst>
                    <a:ext uri="{9D8B030D-6E8A-4147-A177-3AD203B41FA5}">
                      <a16:colId xmlns:a16="http://schemas.microsoft.com/office/drawing/2014/main" val="20000"/>
                    </a:ext>
                  </a:extLst>
                </a:gridCol>
                <a:gridCol w="1611255">
                  <a:extLst>
                    <a:ext uri="{9D8B030D-6E8A-4147-A177-3AD203B41FA5}">
                      <a16:colId xmlns:a16="http://schemas.microsoft.com/office/drawing/2014/main" val="20001"/>
                    </a:ext>
                  </a:extLst>
                </a:gridCol>
                <a:gridCol w="1133128">
                  <a:extLst>
                    <a:ext uri="{9D8B030D-6E8A-4147-A177-3AD203B41FA5}">
                      <a16:colId xmlns:a16="http://schemas.microsoft.com/office/drawing/2014/main" val="20002"/>
                    </a:ext>
                  </a:extLst>
                </a:gridCol>
                <a:gridCol w="1497144">
                  <a:extLst>
                    <a:ext uri="{9D8B030D-6E8A-4147-A177-3AD203B41FA5}">
                      <a16:colId xmlns:a16="http://schemas.microsoft.com/office/drawing/2014/main" val="20003"/>
                    </a:ext>
                  </a:extLst>
                </a:gridCol>
                <a:gridCol w="985924">
                  <a:extLst>
                    <a:ext uri="{9D8B030D-6E8A-4147-A177-3AD203B41FA5}">
                      <a16:colId xmlns:a16="http://schemas.microsoft.com/office/drawing/2014/main" val="20004"/>
                    </a:ext>
                  </a:extLst>
                </a:gridCol>
                <a:gridCol w="1437674">
                  <a:extLst>
                    <a:ext uri="{9D8B030D-6E8A-4147-A177-3AD203B41FA5}">
                      <a16:colId xmlns:a16="http://schemas.microsoft.com/office/drawing/2014/main" val="20005"/>
                    </a:ext>
                  </a:extLst>
                </a:gridCol>
                <a:gridCol w="844560">
                  <a:extLst>
                    <a:ext uri="{9D8B030D-6E8A-4147-A177-3AD203B41FA5}">
                      <a16:colId xmlns:a16="http://schemas.microsoft.com/office/drawing/2014/main" val="20006"/>
                    </a:ext>
                  </a:extLst>
                </a:gridCol>
                <a:gridCol w="885506">
                  <a:extLst>
                    <a:ext uri="{9D8B030D-6E8A-4147-A177-3AD203B41FA5}">
                      <a16:colId xmlns:a16="http://schemas.microsoft.com/office/drawing/2014/main" val="20007"/>
                    </a:ext>
                  </a:extLst>
                </a:gridCol>
                <a:gridCol w="1214148">
                  <a:extLst>
                    <a:ext uri="{9D8B030D-6E8A-4147-A177-3AD203B41FA5}">
                      <a16:colId xmlns:a16="http://schemas.microsoft.com/office/drawing/2014/main" val="20008"/>
                    </a:ext>
                  </a:extLst>
                </a:gridCol>
              </a:tblGrid>
              <a:tr h="910888">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Destination</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Université</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Cursus</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Année</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Type de formation</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Durée (Quadrimestre)</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Places</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Niveau Langue Requis</a:t>
                      </a:r>
                      <a:endParaRPr lang="fr-F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Convention</a:t>
                      </a:r>
                      <a:endParaRPr lang="fr-FR" sz="4000" dirty="0">
                        <a:solidFill>
                          <a:srgbClr val="C00000"/>
                        </a:solidFill>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58063">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Bulgarie   (</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Roussé</a:t>
                      </a:r>
                      <a:r>
                        <a:rPr lang="fr-FR" sz="1200" dirty="0">
                          <a:effectLst/>
                          <a:latin typeface="Calibri" panose="020F0502020204030204" pitchFamily="34" charset="0"/>
                          <a:ea typeface="Calibri" panose="020F0502020204030204" pitchFamily="34" charset="0"/>
                          <a:cs typeface="Times New Roman" panose="02020603050405020304" pitchFamily="18" charset="0"/>
                        </a:rPr>
                        <a:t>)</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Calibri" panose="020F0502020204030204" pitchFamily="34" charset="0"/>
                        </a:rPr>
                        <a:t>Rusenski Universitet Angel Kunchev</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Kiné</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Master</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Stages/Cours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3 mois (2)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b="0" i="0" kern="1200" dirty="0">
                          <a:solidFill>
                            <a:schemeClr val="tx1"/>
                          </a:solidFill>
                          <a:effectLst/>
                          <a:latin typeface="+mn-lt"/>
                          <a:ea typeface="+mn-ea"/>
                          <a:cs typeface="+mn-cs"/>
                        </a:rPr>
                        <a:t>B2 BG/EN</a:t>
                      </a:r>
                      <a:endParaRPr lang="fr-FR" sz="1100" dirty="0">
                        <a:effectLst/>
                        <a:latin typeface="+mn-lt"/>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Erasmus </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9031">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Espagne  (Alméria)</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Calibri" panose="020F0502020204030204" pitchFamily="34" charset="0"/>
                        </a:rPr>
                        <a:t>Universidad de Almería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Kiné</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Master</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Stages/Cours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3 mois (2)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b="0" i="0" kern="1200" dirty="0">
                          <a:solidFill>
                            <a:schemeClr val="tx1"/>
                          </a:solidFill>
                          <a:effectLst/>
                          <a:latin typeface="+mn-lt"/>
                          <a:ea typeface="+mn-ea"/>
                          <a:cs typeface="+mn-cs"/>
                        </a:rPr>
                        <a:t>B2 ES</a:t>
                      </a:r>
                      <a:endParaRPr lang="fr-FR" sz="1100" dirty="0">
                        <a:effectLst/>
                        <a:latin typeface="+mn-lt"/>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Erasmus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9031">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Espagne  (Saragosse)</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Calibri" panose="020F0502020204030204" pitchFamily="34" charset="0"/>
                        </a:rPr>
                        <a:t>Universidad de Zaragoza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Kiné</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Master</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Stages/Cours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3 mois (2)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b="0" i="0" kern="1200" dirty="0">
                          <a:solidFill>
                            <a:schemeClr val="tx1"/>
                          </a:solidFill>
                          <a:effectLst/>
                          <a:latin typeface="+mn-lt"/>
                          <a:ea typeface="+mn-ea"/>
                          <a:cs typeface="+mn-cs"/>
                        </a:rPr>
                        <a:t>B2 ES</a:t>
                      </a:r>
                      <a:endParaRPr lang="fr-FR" sz="1100" dirty="0">
                        <a:effectLst/>
                        <a:latin typeface="+mn-lt"/>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Erasmus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46855">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Espagne  (Bilbao)</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Universidad del País Vasco / </a:t>
                      </a:r>
                      <a:r>
                        <a:rPr lang="en-US" sz="1200" dirty="0" err="1">
                          <a:effectLst/>
                          <a:latin typeface="Calibri" panose="020F0502020204030204" pitchFamily="34" charset="0"/>
                          <a:ea typeface="Calibri" panose="020F0502020204030204" pitchFamily="34" charset="0"/>
                          <a:cs typeface="Calibri" panose="020F0502020204030204" pitchFamily="34" charset="0"/>
                        </a:rPr>
                        <a:t>Euskal</a:t>
                      </a:r>
                      <a:r>
                        <a:rPr lang="en-US" sz="1200" dirty="0">
                          <a:effectLst/>
                          <a:latin typeface="Calibri" panose="020F0502020204030204" pitchFamily="34" charset="0"/>
                          <a:ea typeface="Calibri" panose="020F0502020204030204" pitchFamily="34" charset="0"/>
                          <a:cs typeface="Calibri" panose="020F0502020204030204" pitchFamily="34" charset="0"/>
                        </a:rPr>
                        <a:t> </a:t>
                      </a:r>
                      <a:r>
                        <a:rPr lang="en-US" sz="1200" dirty="0" err="1">
                          <a:effectLst/>
                          <a:latin typeface="Calibri" panose="020F0502020204030204" pitchFamily="34" charset="0"/>
                          <a:ea typeface="Calibri" panose="020F0502020204030204" pitchFamily="34" charset="0"/>
                          <a:cs typeface="Calibri" panose="020F0502020204030204" pitchFamily="34" charset="0"/>
                        </a:rPr>
                        <a:t>Herriko</a:t>
                      </a:r>
                      <a:r>
                        <a:rPr lang="en-US" sz="1200" dirty="0">
                          <a:effectLst/>
                          <a:latin typeface="Calibri" panose="020F0502020204030204" pitchFamily="34" charset="0"/>
                          <a:ea typeface="Calibri" panose="020F0502020204030204" pitchFamily="34" charset="0"/>
                          <a:cs typeface="Calibri" panose="020F0502020204030204" pitchFamily="34" charset="0"/>
                        </a:rPr>
                        <a:t> </a:t>
                      </a:r>
                      <a:r>
                        <a:rPr lang="en-US" sz="1200" dirty="0" err="1">
                          <a:effectLst/>
                          <a:latin typeface="Calibri" panose="020F0502020204030204" pitchFamily="34" charset="0"/>
                          <a:ea typeface="Calibri" panose="020F0502020204030204" pitchFamily="34" charset="0"/>
                          <a:cs typeface="Calibri" panose="020F0502020204030204" pitchFamily="34" charset="0"/>
                        </a:rPr>
                        <a:t>Unibertsitatea</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Kiné</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Master</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Stages/Cours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3 mois (2)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mn-lt"/>
                          <a:ea typeface="Calibri" panose="020F0502020204030204" pitchFamily="34" charset="0"/>
                          <a:cs typeface="Times New Roman" panose="02020603050405020304" pitchFamily="18" charset="0"/>
                        </a:rPr>
                        <a:t>B2 ES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Erasmus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58063">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Espagne (Madrid)</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Calibri" panose="020F0502020204030204" pitchFamily="34" charset="0"/>
                        </a:rPr>
                        <a:t>Universidad Pontificia Comillas, Madrid</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Kiné</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Master</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Stages/Cours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3 mois (2)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100" dirty="0">
                          <a:effectLst/>
                          <a:latin typeface="+mn-lt"/>
                          <a:ea typeface="Calibri" panose="020F0502020204030204" pitchFamily="34" charset="0"/>
                          <a:cs typeface="Times New Roman" panose="02020603050405020304" pitchFamily="18" charset="0"/>
                        </a:rPr>
                        <a:t>B2 ES</a:t>
                      </a:r>
                    </a:p>
                    <a:p>
                      <a:pPr>
                        <a:lnSpc>
                          <a:spcPct val="107000"/>
                        </a:lnSpc>
                        <a:spcAft>
                          <a:spcPts val="0"/>
                        </a:spcAft>
                      </a:pPr>
                      <a:endParaRPr lang="fr-FR" sz="1100" dirty="0">
                        <a:effectLst/>
                        <a:latin typeface="+mn-lt"/>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Erasmus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36486">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Calibri" panose="020F0502020204030204" pitchFamily="34" charset="0"/>
                        </a:rPr>
                        <a:t>Slovénie  (</a:t>
                      </a:r>
                      <a:r>
                        <a:rPr lang="fr-FR" sz="1400">
                          <a:effectLst/>
                          <a:latin typeface="Calibri" panose="020F0502020204030204" pitchFamily="34" charset="0"/>
                          <a:ea typeface="Calibri" panose="020F0502020204030204" pitchFamily="34" charset="0"/>
                          <a:cs typeface="Calibri" panose="020F0502020204030204" pitchFamily="34" charset="0"/>
                        </a:rPr>
                        <a:t>Ljubljani)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Calibri" panose="020F0502020204030204" pitchFamily="34" charset="0"/>
                        </a:rPr>
                        <a:t>Univerza v Ljubljani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Kiné</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Master</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Stages/Cours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3 mois (2)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1</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b="0" i="0" kern="1200" dirty="0">
                          <a:solidFill>
                            <a:schemeClr val="tx1"/>
                          </a:solidFill>
                          <a:effectLst/>
                          <a:latin typeface="+mn-lt"/>
                          <a:ea typeface="+mn-ea"/>
                          <a:cs typeface="+mn-cs"/>
                        </a:rPr>
                        <a:t>B2 SLO/EN</a:t>
                      </a:r>
                      <a:endParaRPr lang="fr-FR" sz="1100" dirty="0">
                        <a:effectLst/>
                        <a:latin typeface="+mn-lt"/>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Erasmus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95023">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Calibri" panose="020F0502020204030204" pitchFamily="34" charset="0"/>
                        </a:rPr>
                        <a:t>Canada  (Montréal)</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Calibri" panose="020F0502020204030204" pitchFamily="34" charset="0"/>
                        </a:rPr>
                        <a:t>Université De Montréal</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Kiné</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Master</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Stages</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1 mois (2)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a:effectLst/>
                          <a:latin typeface="Calibri" panose="020F0502020204030204" pitchFamily="34" charset="0"/>
                          <a:ea typeface="Calibri" panose="020F0502020204030204" pitchFamily="34" charset="0"/>
                          <a:cs typeface="Times New Roman" panose="02020603050405020304" pitchFamily="18" charset="0"/>
                        </a:rPr>
                        <a:t>2</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mn-lt"/>
                          <a:ea typeface="Calibri" panose="020F0502020204030204" pitchFamily="34" charset="0"/>
                          <a:cs typeface="Times New Roman" panose="02020603050405020304" pitchFamily="18" charset="0"/>
                        </a:rPr>
                        <a:t>B2 FR</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Accord International</a:t>
                      </a: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pic>
        <p:nvPicPr>
          <p:cNvPr id="50" name="Image 49" descr="Résultat de recherche d'images pour &quot;drapeau bulgarie icone&quo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0458" y="2649756"/>
            <a:ext cx="179705" cy="179705"/>
          </a:xfrm>
          <a:prstGeom prst="rect">
            <a:avLst/>
          </a:prstGeom>
          <a:noFill/>
          <a:ln>
            <a:noFill/>
          </a:ln>
        </p:spPr>
      </p:pic>
      <p:pic>
        <p:nvPicPr>
          <p:cNvPr id="51" name="Image 50" descr="Résultat de recherche d'images pour &quot;drapeau espagne icone&quo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0458" y="3631175"/>
            <a:ext cx="179705" cy="179705"/>
          </a:xfrm>
          <a:prstGeom prst="rect">
            <a:avLst/>
          </a:prstGeom>
          <a:noFill/>
          <a:ln>
            <a:noFill/>
          </a:ln>
        </p:spPr>
      </p:pic>
      <p:pic>
        <p:nvPicPr>
          <p:cNvPr id="52" name="Image 51" descr="Résultat de recherche d'images pour &quot;drapeau espagne icone&quo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0458" y="3975537"/>
            <a:ext cx="179705" cy="179705"/>
          </a:xfrm>
          <a:prstGeom prst="rect">
            <a:avLst/>
          </a:prstGeom>
          <a:noFill/>
          <a:ln>
            <a:noFill/>
          </a:ln>
        </p:spPr>
      </p:pic>
      <p:pic>
        <p:nvPicPr>
          <p:cNvPr id="53" name="Image 52" descr="Résultat de recherche d'images pour &quot;drapeau espagne icone&quo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6581" y="3278964"/>
            <a:ext cx="179705" cy="179705"/>
          </a:xfrm>
          <a:prstGeom prst="rect">
            <a:avLst/>
          </a:prstGeom>
          <a:noFill/>
          <a:ln>
            <a:noFill/>
          </a:ln>
        </p:spPr>
      </p:pic>
      <p:pic>
        <p:nvPicPr>
          <p:cNvPr id="54" name="Image 53" descr="Résultat de recherche d'images pour &quot;drapeau espagne icone&quo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2718" y="4746258"/>
            <a:ext cx="179705" cy="179705"/>
          </a:xfrm>
          <a:prstGeom prst="rect">
            <a:avLst/>
          </a:prstGeom>
          <a:noFill/>
          <a:ln>
            <a:noFill/>
          </a:ln>
        </p:spPr>
      </p:pic>
      <p:pic>
        <p:nvPicPr>
          <p:cNvPr id="55" name="Image 54" descr="Résultat de recherche d'images pour &quot;drapeau slovénie icone&quo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2719" y="5329424"/>
            <a:ext cx="179705" cy="179705"/>
          </a:xfrm>
          <a:prstGeom prst="rect">
            <a:avLst/>
          </a:prstGeom>
          <a:noFill/>
          <a:ln>
            <a:noFill/>
          </a:ln>
        </p:spPr>
      </p:pic>
      <p:pic>
        <p:nvPicPr>
          <p:cNvPr id="56" name="Image 55" descr="Résultat de recherche d'images pour &quot;drapeau canada icone&quot;"/>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62719" y="5732885"/>
            <a:ext cx="179705" cy="179705"/>
          </a:xfrm>
          <a:prstGeom prst="rect">
            <a:avLst/>
          </a:prstGeom>
          <a:noFill/>
          <a:ln>
            <a:noFill/>
          </a:ln>
        </p:spPr>
      </p:pic>
      <p:sp>
        <p:nvSpPr>
          <p:cNvPr id="3" name="TextBox 2">
            <a:extLst>
              <a:ext uri="{FF2B5EF4-FFF2-40B4-BE49-F238E27FC236}">
                <a16:creationId xmlns:a16="http://schemas.microsoft.com/office/drawing/2014/main" id="{2D81BC5E-6D43-F2BF-F745-4491BD626986}"/>
              </a:ext>
            </a:extLst>
          </p:cNvPr>
          <p:cNvSpPr txBox="1"/>
          <p:nvPr/>
        </p:nvSpPr>
        <p:spPr>
          <a:xfrm>
            <a:off x="216816" y="999075"/>
            <a:ext cx="11510127" cy="646331"/>
          </a:xfrm>
          <a:prstGeom prst="rect">
            <a:avLst/>
          </a:prstGeom>
          <a:noFill/>
        </p:spPr>
        <p:txBody>
          <a:bodyPr wrap="square" rtlCol="0">
            <a:spAutoFit/>
          </a:bodyPr>
          <a:lstStyle/>
          <a:p>
            <a:r>
              <a:rPr lang="fr-BE" dirty="0"/>
              <a:t>Notez qu’un niveau minimum de langue (B2) s’avère nécessaire. C’est « du bon sens » car pour les stages comment faire pour communiquer avec les patients? Et rappelez-vous, que vous serez évalués chez nos partenaires!</a:t>
            </a:r>
            <a:endParaRPr lang="en-GB" dirty="0"/>
          </a:p>
        </p:txBody>
      </p:sp>
    </p:spTree>
    <p:extLst>
      <p:ext uri="{BB962C8B-B14F-4D97-AF65-F5344CB8AC3E}">
        <p14:creationId xmlns:p14="http://schemas.microsoft.com/office/powerpoint/2010/main" val="462139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5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Destinations </a:t>
            </a:r>
            <a:r>
              <a:rPr lang="en-US" sz="2800" b="1" i="1" dirty="0" err="1">
                <a:latin typeface="Comic Sans MS" panose="030F0702030302020204" pitchFamily="66" charset="0"/>
              </a:rPr>
              <a:t>proposées</a:t>
            </a:r>
            <a:r>
              <a:rPr lang="en-US" sz="2800" b="1" i="1" dirty="0">
                <a:latin typeface="Comic Sans MS" panose="030F0702030302020204" pitchFamily="66" charset="0"/>
              </a:rPr>
              <a:t> Cursus Education Physique</a:t>
            </a:r>
            <a:endParaRPr lang="fr-FR" sz="2800" b="1" i="1" dirty="0">
              <a:latin typeface="Comic Sans MS" panose="030F0702030302020204" pitchFamily="66" charset="0"/>
            </a:endParaRPr>
          </a:p>
        </p:txBody>
      </p:sp>
      <p:graphicFrame>
        <p:nvGraphicFramePr>
          <p:cNvPr id="12" name="Tableau 11"/>
          <p:cNvGraphicFramePr>
            <a:graphicFrameLocks noGrp="1"/>
          </p:cNvGraphicFramePr>
          <p:nvPr>
            <p:extLst>
              <p:ext uri="{D42A27DB-BD31-4B8C-83A1-F6EECF244321}">
                <p14:modId xmlns:p14="http://schemas.microsoft.com/office/powerpoint/2010/main" val="3766269672"/>
              </p:ext>
            </p:extLst>
          </p:nvPr>
        </p:nvGraphicFramePr>
        <p:xfrm>
          <a:off x="489685" y="1645918"/>
          <a:ext cx="11212630" cy="3510370"/>
        </p:xfrm>
        <a:graphic>
          <a:graphicData uri="http://schemas.openxmlformats.org/drawingml/2006/table">
            <a:tbl>
              <a:tblPr firstRow="1" firstCol="1" bandRow="1"/>
              <a:tblGrid>
                <a:gridCol w="1615968">
                  <a:extLst>
                    <a:ext uri="{9D8B030D-6E8A-4147-A177-3AD203B41FA5}">
                      <a16:colId xmlns:a16="http://schemas.microsoft.com/office/drawing/2014/main" val="20000"/>
                    </a:ext>
                  </a:extLst>
                </a:gridCol>
                <a:gridCol w="1609129">
                  <a:extLst>
                    <a:ext uri="{9D8B030D-6E8A-4147-A177-3AD203B41FA5}">
                      <a16:colId xmlns:a16="http://schemas.microsoft.com/office/drawing/2014/main" val="20001"/>
                    </a:ext>
                  </a:extLst>
                </a:gridCol>
                <a:gridCol w="1131633">
                  <a:extLst>
                    <a:ext uri="{9D8B030D-6E8A-4147-A177-3AD203B41FA5}">
                      <a16:colId xmlns:a16="http://schemas.microsoft.com/office/drawing/2014/main" val="20002"/>
                    </a:ext>
                  </a:extLst>
                </a:gridCol>
                <a:gridCol w="1495169">
                  <a:extLst>
                    <a:ext uri="{9D8B030D-6E8A-4147-A177-3AD203B41FA5}">
                      <a16:colId xmlns:a16="http://schemas.microsoft.com/office/drawing/2014/main" val="20003"/>
                    </a:ext>
                  </a:extLst>
                </a:gridCol>
                <a:gridCol w="984623">
                  <a:extLst>
                    <a:ext uri="{9D8B030D-6E8A-4147-A177-3AD203B41FA5}">
                      <a16:colId xmlns:a16="http://schemas.microsoft.com/office/drawing/2014/main" val="20004"/>
                    </a:ext>
                  </a:extLst>
                </a:gridCol>
                <a:gridCol w="1456796">
                  <a:extLst>
                    <a:ext uri="{9D8B030D-6E8A-4147-A177-3AD203B41FA5}">
                      <a16:colId xmlns:a16="http://schemas.microsoft.com/office/drawing/2014/main" val="20005"/>
                    </a:ext>
                  </a:extLst>
                </a:gridCol>
                <a:gridCol w="822428">
                  <a:extLst>
                    <a:ext uri="{9D8B030D-6E8A-4147-A177-3AD203B41FA5}">
                      <a16:colId xmlns:a16="http://schemas.microsoft.com/office/drawing/2014/main" val="20006"/>
                    </a:ext>
                  </a:extLst>
                </a:gridCol>
                <a:gridCol w="884338">
                  <a:extLst>
                    <a:ext uri="{9D8B030D-6E8A-4147-A177-3AD203B41FA5}">
                      <a16:colId xmlns:a16="http://schemas.microsoft.com/office/drawing/2014/main" val="20007"/>
                    </a:ext>
                  </a:extLst>
                </a:gridCol>
                <a:gridCol w="1212546">
                  <a:extLst>
                    <a:ext uri="{9D8B030D-6E8A-4147-A177-3AD203B41FA5}">
                      <a16:colId xmlns:a16="http://schemas.microsoft.com/office/drawing/2014/main" val="20008"/>
                    </a:ext>
                  </a:extLst>
                </a:gridCol>
              </a:tblGrid>
              <a:tr h="832735">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Destination</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Université</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Cursus</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Année</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Type de formation</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Durée</a:t>
                      </a:r>
                    </a:p>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(Quadrimestre)</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Places</a:t>
                      </a:r>
                      <a:endParaRPr lang="fr-FR"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fr-FR"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Niveau Langue Requis</a:t>
                      </a:r>
                      <a:endParaRPr lang="fr-FR" sz="1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r-FR" sz="16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Convention</a:t>
                      </a:r>
                      <a:endParaRPr lang="fr-FR" sz="4000" dirty="0">
                        <a:solidFill>
                          <a:srgbClr val="C00000"/>
                        </a:solidFill>
                      </a:endParaRPr>
                    </a:p>
                  </a:txBody>
                  <a:tcPr marL="52963" marR="529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07962">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Espagne (Barcelone)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err="1">
                          <a:effectLst/>
                          <a:latin typeface="Calibri" panose="020F0502020204030204" pitchFamily="34" charset="0"/>
                          <a:ea typeface="Calibri" panose="020F0502020204030204" pitchFamily="34" charset="0"/>
                          <a:cs typeface="Times New Roman" panose="02020603050405020304" pitchFamily="18" charset="0"/>
                        </a:rPr>
                        <a:t>Universitat</a:t>
                      </a:r>
                      <a:r>
                        <a:rPr lang="fr-FR" sz="1100" dirty="0">
                          <a:effectLst/>
                          <a:latin typeface="Calibri" panose="020F0502020204030204" pitchFamily="34" charset="0"/>
                          <a:ea typeface="Calibri" panose="020F0502020204030204" pitchFamily="34" charset="0"/>
                          <a:cs typeface="Times New Roman" panose="02020603050405020304" pitchFamily="18" charset="0"/>
                        </a:rPr>
                        <a:t> de Barcelona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EP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Master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Cours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5 mois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mn-lt"/>
                          <a:ea typeface="Calibri" panose="020F0502020204030204" pitchFamily="34" charset="0"/>
                          <a:cs typeface="Times New Roman" panose="02020603050405020304" pitchFamily="18" charset="0"/>
                        </a:rPr>
                        <a:t>B2 EN/SP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Erasmus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1515897"/>
                  </a:ext>
                </a:extLst>
              </a:tr>
              <a:tr h="432982">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Espagne (Pais Vasco)</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err="1">
                          <a:effectLst/>
                          <a:latin typeface="Calibri" panose="020F0502020204030204" pitchFamily="34" charset="0"/>
                          <a:ea typeface="Calibri" panose="020F0502020204030204" pitchFamily="34" charset="0"/>
                          <a:cs typeface="Times New Roman" panose="02020603050405020304" pitchFamily="18" charset="0"/>
                        </a:rPr>
                        <a:t>Universidad</a:t>
                      </a:r>
                      <a:r>
                        <a:rPr lang="fr-BE" sz="1100" dirty="0">
                          <a:effectLst/>
                          <a:latin typeface="Calibri" panose="020F0502020204030204" pitchFamily="34" charset="0"/>
                          <a:ea typeface="Calibri" panose="020F0502020204030204" pitchFamily="34" charset="0"/>
                          <a:cs typeface="Times New Roman" panose="02020603050405020304" pitchFamily="18" charset="0"/>
                        </a:rPr>
                        <a:t> </a:t>
                      </a:r>
                      <a:r>
                        <a:rPr lang="fr-BE" sz="1100" dirty="0" err="1">
                          <a:effectLst/>
                          <a:latin typeface="Calibri" panose="020F0502020204030204" pitchFamily="34" charset="0"/>
                          <a:ea typeface="Calibri" panose="020F0502020204030204" pitchFamily="34" charset="0"/>
                          <a:cs typeface="Times New Roman" panose="02020603050405020304" pitchFamily="18" charset="0"/>
                        </a:rPr>
                        <a:t>del</a:t>
                      </a:r>
                      <a:r>
                        <a:rPr lang="fr-BE" sz="1100" dirty="0">
                          <a:effectLst/>
                          <a:latin typeface="Calibri" panose="020F0502020204030204" pitchFamily="34" charset="0"/>
                          <a:ea typeface="Calibri" panose="020F0502020204030204" pitchFamily="34" charset="0"/>
                          <a:cs typeface="Times New Roman" panose="02020603050405020304" pitchFamily="18" charset="0"/>
                        </a:rPr>
                        <a:t> Pais Vasco</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EP</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Master 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Cours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100">
                          <a:effectLst/>
                          <a:latin typeface="Calibri" panose="020F0502020204030204" pitchFamily="34" charset="0"/>
                          <a:ea typeface="Calibri" panose="020F0502020204030204" pitchFamily="34" charset="0"/>
                          <a:cs typeface="Times New Roman" panose="02020603050405020304" pitchFamily="18" charset="0"/>
                        </a:rPr>
                        <a:t>5 mois (2)</a:t>
                      </a:r>
                    </a:p>
                    <a:p>
                      <a:pPr>
                        <a:lnSpc>
                          <a:spcPct val="107000"/>
                        </a:lnSpc>
                        <a:spcAft>
                          <a:spcPts val="0"/>
                        </a:spcAft>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mn-lt"/>
                          <a:ea typeface="Calibri" panose="020F0502020204030204" pitchFamily="34" charset="0"/>
                          <a:cs typeface="Times New Roman" panose="02020603050405020304" pitchFamily="18" charset="0"/>
                        </a:rPr>
                        <a:t>B2 EN/SP</a:t>
                      </a:r>
                      <a:endParaRPr lang="fr-FR" sz="11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Erasmus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5631214"/>
                  </a:ext>
                </a:extLst>
              </a:tr>
              <a:tr h="467903">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Calibri" panose="020F0502020204030204" pitchFamily="34" charset="0"/>
                        </a:rPr>
                        <a:t>France (Lyon)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a:solidFill>
                            <a:srgbClr val="444444"/>
                          </a:solidFill>
                          <a:effectLst/>
                          <a:latin typeface="Calibri" panose="020F0502020204030204" pitchFamily="34" charset="0"/>
                          <a:ea typeface="Calibri" panose="020F0502020204030204" pitchFamily="34" charset="0"/>
                          <a:cs typeface="Calibri" panose="020F0502020204030204" pitchFamily="34" charset="0"/>
                        </a:rPr>
                        <a:t>Université Claude Bernard Lyon 1</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a:effectLst/>
                          <a:latin typeface="Calibri" panose="020F0502020204030204" pitchFamily="34" charset="0"/>
                          <a:ea typeface="Calibri" panose="020F0502020204030204" pitchFamily="34" charset="0"/>
                          <a:cs typeface="Times New Roman" panose="02020603050405020304" pitchFamily="18" charset="0"/>
                        </a:rPr>
                        <a:t>EP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a:effectLst/>
                          <a:latin typeface="Calibri" panose="020F0502020204030204" pitchFamily="34" charset="0"/>
                          <a:ea typeface="Calibri" panose="020F0502020204030204" pitchFamily="34" charset="0"/>
                          <a:cs typeface="Times New Roman" panose="02020603050405020304" pitchFamily="18" charset="0"/>
                        </a:rPr>
                        <a:t>Master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Cours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a:effectLst/>
                          <a:latin typeface="Calibri" panose="020F0502020204030204" pitchFamily="34" charset="0"/>
                          <a:ea typeface="Calibri" panose="020F0502020204030204" pitchFamily="34" charset="0"/>
                          <a:cs typeface="Times New Roman" panose="02020603050405020304" pitchFamily="18" charset="0"/>
                        </a:rPr>
                        <a:t>5 mois (2 ème quadri)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mn-lt"/>
                          <a:ea typeface="Calibri" panose="020F0502020204030204" pitchFamily="34" charset="0"/>
                          <a:cs typeface="Times New Roman" panose="02020603050405020304" pitchFamily="18" charset="0"/>
                        </a:rPr>
                        <a:t>B2 FR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Co-diplomation ET Erasmus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67903">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France (Nice)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Université Côte d’Azur</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EP</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Master 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Cours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100" dirty="0">
                          <a:effectLst/>
                          <a:latin typeface="Calibri" panose="020F0502020204030204" pitchFamily="34" charset="0"/>
                          <a:ea typeface="Calibri" panose="020F0502020204030204" pitchFamily="34" charset="0"/>
                          <a:cs typeface="Times New Roman" panose="02020603050405020304" pitchFamily="18" charset="0"/>
                        </a:rPr>
                        <a:t>5 mois (2)</a:t>
                      </a:r>
                    </a:p>
                    <a:p>
                      <a:pPr>
                        <a:lnSpc>
                          <a:spcPct val="107000"/>
                        </a:lnSpc>
                        <a:spcAft>
                          <a:spcPts val="0"/>
                        </a:spcAft>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mn-lt"/>
                          <a:ea typeface="Calibri" panose="020F0502020204030204" pitchFamily="34" charset="0"/>
                          <a:cs typeface="Times New Roman" panose="02020603050405020304" pitchFamily="18" charset="0"/>
                        </a:rPr>
                        <a:t>B2 FR</a:t>
                      </a:r>
                      <a:endParaRPr lang="fr-FR" sz="11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BE" sz="1100" dirty="0">
                          <a:effectLst/>
                          <a:latin typeface="Calibri" panose="020F0502020204030204" pitchFamily="34" charset="0"/>
                          <a:ea typeface="Calibri" panose="020F0502020204030204" pitchFamily="34" charset="0"/>
                          <a:cs typeface="Times New Roman" panose="02020603050405020304" pitchFamily="18" charset="0"/>
                        </a:rPr>
                        <a:t>Erasmus</a:t>
                      </a:r>
                    </a:p>
                    <a:p>
                      <a:pPr>
                        <a:lnSpc>
                          <a:spcPct val="107000"/>
                        </a:lnSpc>
                        <a:spcAft>
                          <a:spcPts val="0"/>
                        </a:spcAft>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9297456"/>
                  </a:ext>
                </a:extLst>
              </a:tr>
              <a:tr h="467903">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France (Nouméa) </a:t>
                      </a:r>
                      <a:r>
                        <a:rPr lang="fr-FR" sz="11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Université de la Nouvelle Calédonie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EP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Master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Cours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5 mois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mn-lt"/>
                          <a:ea typeface="Calibri" panose="020F0502020204030204" pitchFamily="34" charset="0"/>
                          <a:cs typeface="Times New Roman" panose="02020603050405020304" pitchFamily="18" charset="0"/>
                        </a:rPr>
                        <a:t>B2 FR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Erasmus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7786767"/>
                  </a:ext>
                </a:extLst>
              </a:tr>
              <a:tr h="432982">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Calibri" panose="020F0502020204030204" pitchFamily="34" charset="0"/>
                        </a:rPr>
                        <a:t>Brésil (Sao-Paulo)</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a:effectLst/>
                          <a:latin typeface="Calibri" panose="020F0502020204030204" pitchFamily="34" charset="0"/>
                          <a:ea typeface="Calibri" panose="020F0502020204030204" pitchFamily="34" charset="0"/>
                          <a:cs typeface="Calibri" panose="020F0502020204030204" pitchFamily="34" charset="0"/>
                        </a:rPr>
                        <a:t>Universidade de Sao Paulo</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a:effectLst/>
                          <a:latin typeface="Calibri" panose="020F0502020204030204" pitchFamily="34" charset="0"/>
                          <a:ea typeface="Calibri" panose="020F0502020204030204" pitchFamily="34" charset="0"/>
                          <a:cs typeface="Times New Roman" panose="02020603050405020304" pitchFamily="18" charset="0"/>
                        </a:rPr>
                        <a:t>EP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Master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a:effectLst/>
                          <a:latin typeface="Calibri" panose="020F0502020204030204" pitchFamily="34" charset="0"/>
                          <a:ea typeface="Calibri" panose="020F0502020204030204" pitchFamily="34" charset="0"/>
                          <a:cs typeface="Times New Roman" panose="02020603050405020304" pitchFamily="18" charset="0"/>
                        </a:rPr>
                        <a:t>Cours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5 mois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mn-lt"/>
                          <a:ea typeface="Calibri" panose="020F0502020204030204" pitchFamily="34" charset="0"/>
                          <a:cs typeface="Times New Roman" panose="02020603050405020304" pitchFamily="18" charset="0"/>
                        </a:rPr>
                        <a:t>B2 PT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100" dirty="0">
                          <a:effectLst/>
                          <a:latin typeface="Calibri" panose="020F0502020204030204" pitchFamily="34" charset="0"/>
                          <a:ea typeface="Calibri" panose="020F0502020204030204" pitchFamily="34" charset="0"/>
                          <a:cs typeface="Times New Roman" panose="02020603050405020304" pitchFamily="18" charset="0"/>
                        </a:rPr>
                        <a:t>Convention-bilatérale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10" name="Image 9" descr="Résultat de recherche d'images pour &quot;drapeau france icone&quo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1413" y="3780110"/>
            <a:ext cx="179705" cy="179705"/>
          </a:xfrm>
          <a:prstGeom prst="rect">
            <a:avLst/>
          </a:prstGeom>
          <a:noFill/>
          <a:ln>
            <a:noFill/>
          </a:ln>
        </p:spPr>
      </p:pic>
      <p:pic>
        <p:nvPicPr>
          <p:cNvPr id="11" name="Image 10" descr="Résultat de recherche d'images pour &quot;drapeau espagne icone&quot;"/>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1412" y="2514502"/>
            <a:ext cx="179705" cy="179705"/>
          </a:xfrm>
          <a:prstGeom prst="rect">
            <a:avLst/>
          </a:prstGeom>
          <a:noFill/>
          <a:ln>
            <a:noFill/>
          </a:ln>
        </p:spPr>
      </p:pic>
      <p:pic>
        <p:nvPicPr>
          <p:cNvPr id="3" name="Image 2">
            <a:extLst>
              <a:ext uri="{FF2B5EF4-FFF2-40B4-BE49-F238E27FC236}">
                <a16:creationId xmlns:a16="http://schemas.microsoft.com/office/drawing/2014/main" id="{28DC1635-5F73-8877-A6A9-5C4B1361E4B4}"/>
              </a:ext>
            </a:extLst>
          </p:cNvPr>
          <p:cNvPicPr>
            <a:picLocks noChangeAspect="1"/>
          </p:cNvPicPr>
          <p:nvPr/>
        </p:nvPicPr>
        <p:blipFill>
          <a:blip r:embed="rId5"/>
          <a:stretch>
            <a:fillRect/>
          </a:stretch>
        </p:blipFill>
        <p:spPr>
          <a:xfrm flipV="1">
            <a:off x="1794893" y="4789593"/>
            <a:ext cx="225946" cy="225946"/>
          </a:xfrm>
          <a:prstGeom prst="rect">
            <a:avLst/>
          </a:prstGeom>
        </p:spPr>
      </p:pic>
      <p:pic>
        <p:nvPicPr>
          <p:cNvPr id="4" name="Image 3">
            <a:extLst>
              <a:ext uri="{FF2B5EF4-FFF2-40B4-BE49-F238E27FC236}">
                <a16:creationId xmlns:a16="http://schemas.microsoft.com/office/drawing/2014/main" id="{BF96A60D-9C1F-0D0E-F40B-7426C566AE70}"/>
              </a:ext>
            </a:extLst>
          </p:cNvPr>
          <p:cNvPicPr>
            <a:picLocks noChangeAspect="1"/>
          </p:cNvPicPr>
          <p:nvPr/>
        </p:nvPicPr>
        <p:blipFill>
          <a:blip r:embed="rId6"/>
          <a:stretch>
            <a:fillRect/>
          </a:stretch>
        </p:blipFill>
        <p:spPr>
          <a:xfrm>
            <a:off x="1841413" y="4283256"/>
            <a:ext cx="182896" cy="182896"/>
          </a:xfrm>
          <a:prstGeom prst="rect">
            <a:avLst/>
          </a:prstGeom>
        </p:spPr>
      </p:pic>
      <p:pic>
        <p:nvPicPr>
          <p:cNvPr id="5" name="Image 4">
            <a:extLst>
              <a:ext uri="{FF2B5EF4-FFF2-40B4-BE49-F238E27FC236}">
                <a16:creationId xmlns:a16="http://schemas.microsoft.com/office/drawing/2014/main" id="{DEF46673-8806-DC86-E46D-3E48F8D64EF1}"/>
              </a:ext>
            </a:extLst>
          </p:cNvPr>
          <p:cNvPicPr>
            <a:picLocks noChangeAspect="1"/>
          </p:cNvPicPr>
          <p:nvPr/>
        </p:nvPicPr>
        <p:blipFill>
          <a:blip r:embed="rId7"/>
          <a:stretch>
            <a:fillRect/>
          </a:stretch>
        </p:blipFill>
        <p:spPr>
          <a:xfrm>
            <a:off x="1841413" y="2945780"/>
            <a:ext cx="182896" cy="176799"/>
          </a:xfrm>
          <a:prstGeom prst="rect">
            <a:avLst/>
          </a:prstGeom>
        </p:spPr>
      </p:pic>
      <p:pic>
        <p:nvPicPr>
          <p:cNvPr id="6" name="Image 5">
            <a:extLst>
              <a:ext uri="{FF2B5EF4-FFF2-40B4-BE49-F238E27FC236}">
                <a16:creationId xmlns:a16="http://schemas.microsoft.com/office/drawing/2014/main" id="{DF34DC58-BEFD-F437-A8D9-FC085DAA518E}"/>
              </a:ext>
            </a:extLst>
          </p:cNvPr>
          <p:cNvPicPr>
            <a:picLocks noChangeAspect="1"/>
          </p:cNvPicPr>
          <p:nvPr/>
        </p:nvPicPr>
        <p:blipFill>
          <a:blip r:embed="rId8"/>
          <a:stretch>
            <a:fillRect/>
          </a:stretch>
        </p:blipFill>
        <p:spPr>
          <a:xfrm>
            <a:off x="1841412" y="3362001"/>
            <a:ext cx="182896" cy="188992"/>
          </a:xfrm>
          <a:prstGeom prst="rect">
            <a:avLst/>
          </a:prstGeom>
        </p:spPr>
      </p:pic>
      <p:sp>
        <p:nvSpPr>
          <p:cNvPr id="7" name="TextBox 6">
            <a:extLst>
              <a:ext uri="{FF2B5EF4-FFF2-40B4-BE49-F238E27FC236}">
                <a16:creationId xmlns:a16="http://schemas.microsoft.com/office/drawing/2014/main" id="{FFCC65FE-6213-EB7B-BC1E-DFF8153A0D69}"/>
              </a:ext>
            </a:extLst>
          </p:cNvPr>
          <p:cNvSpPr txBox="1"/>
          <p:nvPr/>
        </p:nvSpPr>
        <p:spPr>
          <a:xfrm>
            <a:off x="216816" y="999075"/>
            <a:ext cx="11510127" cy="646331"/>
          </a:xfrm>
          <a:prstGeom prst="rect">
            <a:avLst/>
          </a:prstGeom>
          <a:noFill/>
        </p:spPr>
        <p:txBody>
          <a:bodyPr wrap="square" rtlCol="0">
            <a:spAutoFit/>
          </a:bodyPr>
          <a:lstStyle/>
          <a:p>
            <a:r>
              <a:rPr lang="fr-BE" dirty="0"/>
              <a:t>Notez qu’un niveau minimum de lange (B2) s’avère nécessaire. C’est « du bon sens » car pour les stages comment faire pour communiquer avec les patients? Et rappelez-vous, que vous serez évalués chez nos partenaires!</a:t>
            </a:r>
            <a:endParaRPr lang="en-GB" dirty="0"/>
          </a:p>
        </p:txBody>
      </p:sp>
      <p:sp>
        <p:nvSpPr>
          <p:cNvPr id="8" name="ZoneTexte 7">
            <a:extLst>
              <a:ext uri="{FF2B5EF4-FFF2-40B4-BE49-F238E27FC236}">
                <a16:creationId xmlns:a16="http://schemas.microsoft.com/office/drawing/2014/main" id="{6F50C292-A6B9-CFED-112F-B127290AFA63}"/>
              </a:ext>
            </a:extLst>
          </p:cNvPr>
          <p:cNvSpPr txBox="1"/>
          <p:nvPr/>
        </p:nvSpPr>
        <p:spPr>
          <a:xfrm>
            <a:off x="489685" y="5741581"/>
            <a:ext cx="11212630" cy="646331"/>
          </a:xfrm>
          <a:prstGeom prst="rect">
            <a:avLst/>
          </a:prstGeom>
          <a:noFill/>
        </p:spPr>
        <p:txBody>
          <a:bodyPr wrap="square" rtlCol="0">
            <a:spAutoFit/>
          </a:bodyPr>
          <a:lstStyle/>
          <a:p>
            <a:r>
              <a:rPr lang="fr-BE" dirty="0"/>
              <a:t>NB : Japon - International Pacific </a:t>
            </a:r>
            <a:r>
              <a:rPr lang="fr-BE" dirty="0" err="1"/>
              <a:t>University</a:t>
            </a:r>
            <a:r>
              <a:rPr lang="fr-BE" dirty="0"/>
              <a:t> (OKAYAMA) - Convention particulière : les étudiants recevront très prochainement un email/annonce. </a:t>
            </a:r>
          </a:p>
        </p:txBody>
      </p:sp>
    </p:spTree>
    <p:extLst>
      <p:ext uri="{BB962C8B-B14F-4D97-AF65-F5344CB8AC3E}">
        <p14:creationId xmlns:p14="http://schemas.microsoft.com/office/powerpoint/2010/main" val="793343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144B571-9F32-0446-B2F2-793B815657D2}"/>
              </a:ext>
            </a:extLst>
          </p:cNvPr>
          <p:cNvSpPr txBox="1"/>
          <p:nvPr/>
        </p:nvSpPr>
        <p:spPr>
          <a:xfrm>
            <a:off x="558800" y="0"/>
            <a:ext cx="11074400" cy="6924973"/>
          </a:xfrm>
          <a:prstGeom prst="rect">
            <a:avLst/>
          </a:prstGeom>
          <a:noFill/>
        </p:spPr>
        <p:txBody>
          <a:bodyPr wrap="square">
            <a:spAutoFit/>
          </a:bodyPr>
          <a:lstStyle/>
          <a:p>
            <a:pPr>
              <a:spcBef>
                <a:spcPts val="1200"/>
              </a:spcBef>
              <a:spcAft>
                <a:spcPts val="1200"/>
              </a:spcAft>
              <a:buNone/>
            </a:pPr>
            <a:r>
              <a:rPr lang="fr-BE" sz="1600" b="1" dirty="0">
                <a:solidFill>
                  <a:schemeClr val="tx1"/>
                </a:solidFill>
                <a:effectLst/>
                <a:latin typeface="+mn-lt"/>
              </a:rPr>
              <a:t>Email de l’année passée: </a:t>
            </a:r>
          </a:p>
          <a:p>
            <a:pPr>
              <a:spcBef>
                <a:spcPts val="1200"/>
              </a:spcBef>
              <a:spcAft>
                <a:spcPts val="1200"/>
              </a:spcAft>
              <a:buNone/>
            </a:pPr>
            <a:r>
              <a:rPr lang="fr-BE" sz="1600" b="1" dirty="0">
                <a:solidFill>
                  <a:schemeClr val="tx1"/>
                </a:solidFill>
                <a:effectLst/>
                <a:latin typeface="+mn-lt"/>
              </a:rPr>
              <a:t>Objet : Appel à candidatures – Mobilité de deux semaines au Japon (Okayama)</a:t>
            </a:r>
            <a:endParaRPr lang="fr-BE" sz="1600" dirty="0">
              <a:effectLst/>
            </a:endParaRPr>
          </a:p>
          <a:p>
            <a:pPr>
              <a:spcBef>
                <a:spcPts val="1200"/>
              </a:spcBef>
              <a:spcAft>
                <a:spcPts val="1200"/>
              </a:spcAft>
              <a:buNone/>
            </a:pPr>
            <a:r>
              <a:rPr lang="fr-BE" sz="1600" dirty="0">
                <a:solidFill>
                  <a:schemeClr val="tx1"/>
                </a:solidFill>
                <a:effectLst/>
                <a:latin typeface="+mn-lt"/>
              </a:rPr>
              <a:t>		Chères étudiantes, chers étudiants en</a:t>
            </a:r>
            <a:r>
              <a:rPr lang="fr-BE" sz="1600" u="sng" dirty="0">
                <a:solidFill>
                  <a:schemeClr val="tx1"/>
                </a:solidFill>
                <a:effectLst/>
                <a:latin typeface="+mn-lt"/>
              </a:rPr>
              <a:t> (</a:t>
            </a:r>
            <a:r>
              <a:rPr lang="fr-BE" sz="1600" b="1" u="sng" dirty="0">
                <a:solidFill>
                  <a:schemeClr val="tx1"/>
                </a:solidFill>
                <a:effectLst/>
                <a:latin typeface="+mn-lt"/>
              </a:rPr>
              <a:t>Master 2 en éducation physique),</a:t>
            </a:r>
            <a:endParaRPr lang="fr-BE" sz="1600" dirty="0">
              <a:effectLst/>
            </a:endParaRPr>
          </a:p>
          <a:p>
            <a:pPr>
              <a:spcBef>
                <a:spcPts val="1200"/>
              </a:spcBef>
              <a:spcAft>
                <a:spcPts val="1200"/>
              </a:spcAft>
              <a:buNone/>
            </a:pPr>
            <a:r>
              <a:rPr lang="fr-BE" sz="1600" dirty="0">
                <a:solidFill>
                  <a:schemeClr val="tx1"/>
                </a:solidFill>
                <a:effectLst/>
                <a:latin typeface="+mn-lt"/>
              </a:rPr>
              <a:t>Nous avons le plaisir de vous informer que vous pouvez, dès à présent, poser votre candidature pour une mobilité d'échange de deux semaines au Japon, à </a:t>
            </a:r>
            <a:r>
              <a:rPr lang="fr-BE" sz="1600" b="1" dirty="0">
                <a:solidFill>
                  <a:schemeClr val="tx1"/>
                </a:solidFill>
                <a:effectLst/>
                <a:latin typeface="+mn-lt"/>
              </a:rPr>
              <a:t>Okayama</a:t>
            </a:r>
            <a:r>
              <a:rPr lang="fr-BE" sz="1600" dirty="0">
                <a:solidFill>
                  <a:schemeClr val="tx1"/>
                </a:solidFill>
                <a:effectLst/>
                <a:latin typeface="+mn-lt"/>
              </a:rPr>
              <a:t>, dans le cadre de l’accord de collaboration entre notre Faculté et l’</a:t>
            </a:r>
            <a:r>
              <a:rPr lang="fr-BE" sz="1600" b="1" dirty="0">
                <a:solidFill>
                  <a:schemeClr val="tx1"/>
                </a:solidFill>
                <a:effectLst/>
                <a:latin typeface="+mn-lt"/>
              </a:rPr>
              <a:t>International Pacific </a:t>
            </a:r>
            <a:r>
              <a:rPr lang="fr-BE" sz="1600" b="1" dirty="0" err="1">
                <a:solidFill>
                  <a:schemeClr val="tx1"/>
                </a:solidFill>
                <a:effectLst/>
                <a:latin typeface="+mn-lt"/>
              </a:rPr>
              <a:t>University</a:t>
            </a:r>
            <a:r>
              <a:rPr lang="fr-BE" sz="1600" dirty="0">
                <a:solidFill>
                  <a:schemeClr val="tx1"/>
                </a:solidFill>
                <a:effectLst/>
                <a:latin typeface="+mn-lt"/>
              </a:rPr>
              <a:t>.</a:t>
            </a:r>
            <a:endParaRPr lang="fr-BE" sz="1600" dirty="0">
              <a:effectLst/>
            </a:endParaRPr>
          </a:p>
          <a:p>
            <a:pPr>
              <a:spcBef>
                <a:spcPts val="1200"/>
              </a:spcBef>
              <a:spcAft>
                <a:spcPts val="1200"/>
              </a:spcAft>
              <a:buNone/>
            </a:pPr>
            <a:r>
              <a:rPr lang="fr-BE" sz="1600" dirty="0">
                <a:solidFill>
                  <a:schemeClr val="tx1"/>
                </a:solidFill>
                <a:effectLst/>
                <a:latin typeface="+mn-lt"/>
              </a:rPr>
              <a:t>Les étudiantes et étudiants intéressés sont invités à envoyer, </a:t>
            </a:r>
            <a:r>
              <a:rPr lang="fr-BE" sz="1600" b="1" dirty="0">
                <a:solidFill>
                  <a:schemeClr val="tx1"/>
                </a:solidFill>
                <a:effectLst/>
                <a:latin typeface="+mn-lt"/>
              </a:rPr>
              <a:t>avant le </a:t>
            </a:r>
            <a:r>
              <a:rPr lang="fr-BE" sz="1600" b="1" dirty="0"/>
              <a:t>XX</a:t>
            </a:r>
            <a:r>
              <a:rPr lang="fr-BE" sz="1600" b="1" dirty="0">
                <a:solidFill>
                  <a:schemeClr val="tx1"/>
                </a:solidFill>
                <a:effectLst/>
                <a:latin typeface="+mn-lt"/>
              </a:rPr>
              <a:t> décembre</a:t>
            </a:r>
            <a:r>
              <a:rPr lang="fr-BE" sz="1600" dirty="0">
                <a:solidFill>
                  <a:schemeClr val="tx1"/>
                </a:solidFill>
                <a:effectLst/>
                <a:latin typeface="+mn-lt"/>
              </a:rPr>
              <a:t> :</a:t>
            </a:r>
            <a:endParaRPr lang="fr-BE" sz="1600" dirty="0"/>
          </a:p>
          <a:p>
            <a:pPr>
              <a:spcBef>
                <a:spcPts val="1200"/>
              </a:spcBef>
              <a:spcAft>
                <a:spcPts val="1200"/>
              </a:spcAft>
              <a:buNone/>
            </a:pPr>
            <a:r>
              <a:rPr lang="fr-BE" sz="1600" dirty="0">
                <a:solidFill>
                  <a:schemeClr val="tx1"/>
                </a:solidFill>
                <a:effectLst/>
                <a:latin typeface="+mn-lt"/>
              </a:rPr>
              <a:t>un </a:t>
            </a:r>
            <a:r>
              <a:rPr lang="fr-BE" sz="1600" b="1" dirty="0">
                <a:solidFill>
                  <a:schemeClr val="tx1"/>
                </a:solidFill>
                <a:effectLst/>
                <a:latin typeface="+mn-lt"/>
              </a:rPr>
              <a:t>CV</a:t>
            </a:r>
            <a:r>
              <a:rPr lang="fr-BE" sz="1600" dirty="0">
                <a:solidFill>
                  <a:schemeClr val="tx1"/>
                </a:solidFill>
                <a:effectLst/>
                <a:latin typeface="+mn-lt"/>
              </a:rPr>
              <a:t>,</a:t>
            </a:r>
          </a:p>
          <a:p>
            <a:pPr marL="342900" lvl="0" indent="-342900">
              <a:spcBef>
                <a:spcPts val="1200"/>
              </a:spcBef>
              <a:spcAft>
                <a:spcPts val="1200"/>
              </a:spcAft>
              <a:buFont typeface="Arial" panose="020B0604020202020204" pitchFamily="34" charset="0"/>
              <a:buChar char="•"/>
            </a:pPr>
            <a:r>
              <a:rPr lang="fr-BE" sz="1600" dirty="0">
                <a:solidFill>
                  <a:schemeClr val="tx1"/>
                </a:solidFill>
                <a:effectLst/>
                <a:latin typeface="+mn-lt"/>
              </a:rPr>
              <a:t>une </a:t>
            </a:r>
            <a:r>
              <a:rPr lang="fr-BE" sz="1600" b="1" dirty="0">
                <a:solidFill>
                  <a:schemeClr val="tx1"/>
                </a:solidFill>
                <a:effectLst/>
                <a:latin typeface="+mn-lt"/>
              </a:rPr>
              <a:t>lettre de motivation</a:t>
            </a:r>
            <a:r>
              <a:rPr lang="fr-BE" sz="1600" dirty="0">
                <a:solidFill>
                  <a:schemeClr val="tx1"/>
                </a:solidFill>
                <a:effectLst/>
                <a:latin typeface="+mn-lt"/>
              </a:rPr>
              <a:t>,</a:t>
            </a:r>
          </a:p>
          <a:p>
            <a:pPr>
              <a:spcBef>
                <a:spcPts val="1200"/>
              </a:spcBef>
              <a:spcAft>
                <a:spcPts val="1200"/>
              </a:spcAft>
              <a:buNone/>
            </a:pPr>
            <a:r>
              <a:rPr lang="fr-BE" sz="1600" dirty="0">
                <a:solidFill>
                  <a:schemeClr val="tx1"/>
                </a:solidFill>
                <a:effectLst/>
                <a:latin typeface="+mn-lt"/>
              </a:rPr>
              <a:t>à l'adresse suivante: </a:t>
            </a:r>
            <a:r>
              <a:rPr lang="fr-BE" sz="1600" dirty="0">
                <a:solidFill>
                  <a:schemeClr val="tx1"/>
                </a:solidFill>
                <a:effectLst/>
                <a:latin typeface="+mn-lt"/>
                <a:hlinkClick r:id="rId2" tooltip="mailto:Ana.Moncousin@ulb.be"/>
              </a:rPr>
              <a:t>Anne.Moncousin@ulb.be</a:t>
            </a:r>
            <a:r>
              <a:rPr lang="fr-BE" sz="1600" dirty="0">
                <a:solidFill>
                  <a:schemeClr val="tx1"/>
                </a:solidFill>
                <a:effectLst/>
                <a:latin typeface="+mn-lt"/>
              </a:rPr>
              <a:t>,</a:t>
            </a:r>
            <a:endParaRPr lang="fr-BE" sz="1600" dirty="0">
              <a:effectLst/>
            </a:endParaRPr>
          </a:p>
          <a:p>
            <a:pPr>
              <a:spcBef>
                <a:spcPts val="1200"/>
              </a:spcBef>
              <a:spcAft>
                <a:spcPts val="1200"/>
              </a:spcAft>
              <a:buNone/>
            </a:pPr>
            <a:r>
              <a:rPr lang="fr-BE" sz="1600" dirty="0">
                <a:solidFill>
                  <a:schemeClr val="tx1"/>
                </a:solidFill>
                <a:effectLst/>
                <a:latin typeface="+mn-lt"/>
              </a:rPr>
              <a:t>en mentionnant en objet du mail : </a:t>
            </a:r>
            <a:r>
              <a:rPr lang="fr-BE" sz="1600" b="1" dirty="0">
                <a:solidFill>
                  <a:schemeClr val="tx1"/>
                </a:solidFill>
                <a:effectLst/>
                <a:latin typeface="+mn-lt"/>
              </a:rPr>
              <a:t>« Candidature Japon »</a:t>
            </a:r>
            <a:r>
              <a:rPr lang="fr-BE" sz="1600" dirty="0">
                <a:solidFill>
                  <a:schemeClr val="tx1"/>
                </a:solidFill>
                <a:effectLst/>
                <a:latin typeface="+mn-lt"/>
              </a:rPr>
              <a:t>.</a:t>
            </a:r>
            <a:endParaRPr lang="fr-BE" sz="1600" dirty="0">
              <a:effectLst/>
            </a:endParaRPr>
          </a:p>
          <a:p>
            <a:pPr>
              <a:spcBef>
                <a:spcPts val="1200"/>
              </a:spcBef>
              <a:spcAft>
                <a:spcPts val="1200"/>
              </a:spcAft>
              <a:buNone/>
            </a:pPr>
            <a:r>
              <a:rPr lang="fr-BE" sz="1600" dirty="0">
                <a:solidFill>
                  <a:schemeClr val="tx1"/>
                </a:solidFill>
                <a:effectLst/>
                <a:latin typeface="+mn-lt"/>
              </a:rPr>
              <a:t>La sélection des candidats se fera sur base de l’analyse du dossier.</a:t>
            </a:r>
            <a:endParaRPr lang="fr-BE" sz="1600" dirty="0">
              <a:effectLst/>
            </a:endParaRPr>
          </a:p>
          <a:p>
            <a:pPr>
              <a:spcBef>
                <a:spcPts val="1200"/>
              </a:spcBef>
              <a:spcAft>
                <a:spcPts val="1200"/>
              </a:spcAft>
              <a:buNone/>
            </a:pPr>
            <a:r>
              <a:rPr lang="fr-BE" sz="1600" dirty="0">
                <a:solidFill>
                  <a:schemeClr val="tx1"/>
                </a:solidFill>
                <a:effectLst/>
                <a:latin typeface="+mn-lt"/>
              </a:rPr>
              <a:t>Nous restons à votre disposition pour toute information complémentaire.</a:t>
            </a:r>
            <a:endParaRPr lang="fr-BE" sz="1600" dirty="0">
              <a:effectLst/>
            </a:endParaRPr>
          </a:p>
          <a:p>
            <a:pPr>
              <a:spcBef>
                <a:spcPts val="1200"/>
              </a:spcBef>
              <a:spcAft>
                <a:spcPts val="1200"/>
              </a:spcAft>
              <a:buNone/>
            </a:pPr>
            <a:r>
              <a:rPr lang="fr-BE" sz="1600" dirty="0">
                <a:solidFill>
                  <a:schemeClr val="tx1"/>
                </a:solidFill>
                <a:effectLst/>
                <a:latin typeface="+mn-lt"/>
              </a:rPr>
              <a:t>Bien cordialement,</a:t>
            </a:r>
            <a:endParaRPr lang="fr-BE" sz="1600" dirty="0">
              <a:effectLst/>
            </a:endParaRPr>
          </a:p>
        </p:txBody>
      </p:sp>
    </p:spTree>
    <p:extLst>
      <p:ext uri="{BB962C8B-B14F-4D97-AF65-F5344CB8AC3E}">
        <p14:creationId xmlns:p14="http://schemas.microsoft.com/office/powerpoint/2010/main" val="950867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5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marL="0" marR="0" lvl="0" indent="0" algn="ctr" defTabSz="914400" rtl="0" eaLnBrk="1" fontAlgn="auto" latinLnBrk="0" hangingPunct="0">
              <a:lnSpc>
                <a:spcPct val="93000"/>
              </a:lnSpc>
              <a:spcBef>
                <a:spcPts val="0"/>
              </a:spcBef>
              <a:spcAft>
                <a:spcPts val="0"/>
              </a:spcAft>
              <a:buClr>
                <a:srgbClr val="000000"/>
              </a:buClr>
              <a:buSzPct val="45000"/>
              <a:buFont typeface="Wingdings" pitchFamily="2" charset="2"/>
              <a:buNone/>
              <a:tabLst/>
              <a:defRPr/>
            </a:pPr>
            <a:r>
              <a:rPr kumimoji="0" lang="en-US" sz="2800" b="1" i="1"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Accords CIVIS</a:t>
            </a:r>
            <a:endParaRPr kumimoji="0" lang="fr-FR" sz="2800" b="1" i="1"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p:txBody>
      </p:sp>
      <p:sp>
        <p:nvSpPr>
          <p:cNvPr id="6" name="ZoneTexte 5"/>
          <p:cNvSpPr txBox="1"/>
          <p:nvPr/>
        </p:nvSpPr>
        <p:spPr>
          <a:xfrm>
            <a:off x="303069" y="2448044"/>
            <a:ext cx="4303050" cy="41242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rPr>
              <a:t>Vous trouverez </a:t>
            </a:r>
            <a:r>
              <a:rPr kumimoji="0" lang="fr-BE" sz="1800" b="0" i="0" u="sng" strike="noStrike" kern="1200" cap="none" spc="0" normalizeH="0" baseline="0" noProof="0" dirty="0">
                <a:ln>
                  <a:noFill/>
                </a:ln>
                <a:solidFill>
                  <a:prstClr val="black"/>
                </a:solidFill>
                <a:effectLst/>
                <a:uLnTx/>
                <a:uFillTx/>
                <a:latin typeface="Calibri" panose="020F0502020204030204"/>
                <a:ea typeface="+mn-ea"/>
                <a:cs typeface="+mn-cs"/>
              </a:rPr>
              <a:t>par défaut </a:t>
            </a:r>
            <a:r>
              <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rPr>
              <a:t>ces Universités dans vos choix de destination. Attention, toutes ne proposent pas de cursus en Sciences de la Motricité.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400" i="1" dirty="0">
                <a:solidFill>
                  <a:prstClr val="black"/>
                </a:solidFill>
                <a:latin typeface="Calibri" panose="020F0502020204030204"/>
              </a:rPr>
              <a:t>A ce jour, aucun étudiant de la </a:t>
            </a:r>
            <a:r>
              <a:rPr lang="fr-BE" sz="1400" i="1">
                <a:solidFill>
                  <a:prstClr val="black"/>
                </a:solidFill>
                <a:latin typeface="Calibri" panose="020F0502020204030204"/>
              </a:rPr>
              <a:t>FSM n’est </a:t>
            </a:r>
            <a:r>
              <a:rPr lang="fr-BE" sz="1400" i="1" dirty="0">
                <a:solidFill>
                  <a:prstClr val="black"/>
                </a:solidFill>
                <a:latin typeface="Calibri" panose="020F0502020204030204"/>
              </a:rPr>
              <a:t>parti </a:t>
            </a:r>
            <a:r>
              <a:rPr lang="fr-BE" sz="1400" i="1">
                <a:solidFill>
                  <a:prstClr val="black"/>
                </a:solidFill>
                <a:latin typeface="Calibri" panose="020F0502020204030204"/>
              </a:rPr>
              <a:t>vers de </a:t>
            </a:r>
            <a:r>
              <a:rPr lang="fr-BE" sz="1400" i="1" dirty="0">
                <a:solidFill>
                  <a:prstClr val="black"/>
                </a:solidFill>
                <a:latin typeface="Calibri" panose="020F0502020204030204"/>
              </a:rPr>
              <a:t>ces destinations pour une mobilité d’études. Si cela vous intéresse, vous êtes invités à voir leurs programmes sur leurs sites. </a:t>
            </a:r>
            <a:endParaRPr kumimoji="0" lang="fr-BE"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400" i="1" dirty="0">
                <a:solidFill>
                  <a:prstClr val="black"/>
                </a:solidFill>
                <a:latin typeface="Calibri" panose="020F0502020204030204"/>
              </a:rPr>
              <a:t>Pour l’éducation physique: Aix-Marseille, National and </a:t>
            </a:r>
            <a:r>
              <a:rPr lang="fr-BE" sz="1400" i="1" dirty="0" err="1">
                <a:solidFill>
                  <a:prstClr val="black"/>
                </a:solidFill>
                <a:latin typeface="Calibri" panose="020F0502020204030204"/>
              </a:rPr>
              <a:t>Kapodistrian</a:t>
            </a:r>
            <a:r>
              <a:rPr lang="fr-BE" sz="1400" i="1" dirty="0">
                <a:solidFill>
                  <a:prstClr val="black"/>
                </a:solidFill>
                <a:latin typeface="Calibri" panose="020F0502020204030204"/>
              </a:rPr>
              <a:t> </a:t>
            </a:r>
            <a:r>
              <a:rPr lang="fr-BE" sz="1400" i="1" dirty="0" err="1">
                <a:solidFill>
                  <a:prstClr val="black"/>
                </a:solidFill>
                <a:latin typeface="Calibri" panose="020F0502020204030204"/>
              </a:rPr>
              <a:t>University</a:t>
            </a:r>
            <a:r>
              <a:rPr lang="fr-BE" sz="1400" i="1" dirty="0">
                <a:solidFill>
                  <a:prstClr val="black"/>
                </a:solidFill>
                <a:latin typeface="Calibri" panose="020F0502020204030204"/>
              </a:rPr>
              <a:t> of </a:t>
            </a:r>
            <a:r>
              <a:rPr lang="fr-BE" sz="1400" i="1" dirty="0" err="1">
                <a:solidFill>
                  <a:prstClr val="black"/>
                </a:solidFill>
                <a:latin typeface="Calibri" panose="020F0502020204030204"/>
              </a:rPr>
              <a:t>Athens</a:t>
            </a:r>
            <a:r>
              <a:rPr lang="fr-BE" sz="1400" i="1" dirty="0">
                <a:solidFill>
                  <a:prstClr val="black"/>
                </a:solidFill>
                <a:latin typeface="Calibri" panose="020F0502020204030204"/>
              </a:rPr>
              <a:t>, </a:t>
            </a:r>
            <a:r>
              <a:rPr lang="fr-BE" sz="1400" i="1" dirty="0" err="1">
                <a:solidFill>
                  <a:prstClr val="black"/>
                </a:solidFill>
                <a:latin typeface="Calibri" panose="020F0502020204030204"/>
              </a:rPr>
              <a:t>University</a:t>
            </a:r>
            <a:r>
              <a:rPr lang="fr-BE" sz="1400" i="1" dirty="0">
                <a:solidFill>
                  <a:prstClr val="black"/>
                </a:solidFill>
                <a:latin typeface="Calibri" panose="020F0502020204030204"/>
              </a:rPr>
              <a:t> of </a:t>
            </a:r>
            <a:r>
              <a:rPr lang="fr-BE" sz="1400" i="1" dirty="0" err="1">
                <a:solidFill>
                  <a:prstClr val="black"/>
                </a:solidFill>
                <a:latin typeface="Calibri" panose="020F0502020204030204"/>
              </a:rPr>
              <a:t>Bucharest</a:t>
            </a:r>
            <a:r>
              <a:rPr lang="fr-BE" sz="1400" i="1" dirty="0">
                <a:solidFill>
                  <a:prstClr val="black"/>
                </a:solidFill>
                <a:latin typeface="Calibri" panose="020F0502020204030204"/>
              </a:rPr>
              <a:t>, </a:t>
            </a:r>
            <a:r>
              <a:rPr lang="fr-BE" sz="1400" i="1" dirty="0" err="1">
                <a:solidFill>
                  <a:prstClr val="black"/>
                </a:solidFill>
                <a:latin typeface="Calibri" panose="020F0502020204030204"/>
              </a:rPr>
              <a:t>Universidad</a:t>
            </a:r>
            <a:r>
              <a:rPr lang="fr-BE" sz="1400" i="1" dirty="0">
                <a:solidFill>
                  <a:prstClr val="black"/>
                </a:solidFill>
                <a:latin typeface="Calibri" panose="020F0502020204030204"/>
              </a:rPr>
              <a:t> </a:t>
            </a:r>
            <a:r>
              <a:rPr lang="fr-BE" sz="1400" i="1" dirty="0" err="1">
                <a:solidFill>
                  <a:prstClr val="black"/>
                </a:solidFill>
                <a:latin typeface="Calibri" panose="020F0502020204030204"/>
              </a:rPr>
              <a:t>Autónoma</a:t>
            </a:r>
            <a:r>
              <a:rPr lang="fr-BE" sz="1400" i="1" dirty="0">
                <a:solidFill>
                  <a:prstClr val="black"/>
                </a:solidFill>
                <a:latin typeface="Calibri" panose="020F0502020204030204"/>
              </a:rPr>
              <a:t> de Madrid, </a:t>
            </a:r>
            <a:r>
              <a:rPr lang="fr-BE" sz="1400" i="1" dirty="0" err="1">
                <a:solidFill>
                  <a:prstClr val="black"/>
                </a:solidFill>
                <a:latin typeface="Calibri" panose="020F0502020204030204"/>
              </a:rPr>
              <a:t>Sapienza</a:t>
            </a:r>
            <a:r>
              <a:rPr lang="fr-BE" sz="1400" i="1" dirty="0">
                <a:solidFill>
                  <a:prstClr val="black"/>
                </a:solidFill>
                <a:latin typeface="Calibri" panose="020F0502020204030204"/>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400" i="1" dirty="0">
                <a:solidFill>
                  <a:prstClr val="black"/>
                </a:solidFill>
                <a:latin typeface="Calibri" panose="020F0502020204030204"/>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0" i="1" u="none" strike="noStrike" kern="1200" cap="none" spc="0" normalizeH="0" baseline="0" noProof="0" dirty="0">
                <a:ln>
                  <a:noFill/>
                </a:ln>
                <a:solidFill>
                  <a:prstClr val="black"/>
                </a:solidFill>
                <a:effectLst/>
                <a:uLnTx/>
                <a:uFillTx/>
                <a:latin typeface="Calibri" panose="020F0502020204030204"/>
                <a:ea typeface="+mn-ea"/>
                <a:cs typeface="+mn-cs"/>
              </a:rPr>
              <a:t>Pour la kiné: il </a:t>
            </a:r>
            <a:r>
              <a:rPr lang="fr-BE" sz="1400" i="1" dirty="0">
                <a:solidFill>
                  <a:prstClr val="black"/>
                </a:solidFill>
                <a:latin typeface="Calibri" panose="020F0502020204030204"/>
              </a:rPr>
              <a:t>n’y a pas de grade de master chez nos partenaires (mais il y a bachelier de 3 ans à la </a:t>
            </a:r>
            <a:r>
              <a:rPr lang="fr-BE" sz="1400" i="1" dirty="0" err="1">
                <a:solidFill>
                  <a:prstClr val="black"/>
                </a:solidFill>
                <a:latin typeface="Calibri" panose="020F0502020204030204"/>
              </a:rPr>
              <a:t>Sapienza</a:t>
            </a:r>
            <a:r>
              <a:rPr lang="fr-BE" sz="1400" i="1" dirty="0">
                <a:solidFill>
                  <a:prstClr val="black"/>
                </a:solidFill>
                <a:latin typeface="Calibri" panose="020F0502020204030204"/>
              </a:rPr>
              <a:t>…</a:t>
            </a:r>
            <a:r>
              <a:rPr lang="fr-BE" sz="1400" dirty="0">
                <a:solidFill>
                  <a:prstClr val="black"/>
                </a:solidFill>
                <a:latin typeface="Calibri" panose="020F0502020204030204"/>
              </a:rPr>
              <a:t>)</a:t>
            </a:r>
            <a:endPar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Image 4"/>
          <p:cNvPicPr>
            <a:picLocks noChangeAspect="1"/>
          </p:cNvPicPr>
          <p:nvPr/>
        </p:nvPicPr>
        <p:blipFill>
          <a:blip r:embed="rId2"/>
          <a:stretch>
            <a:fillRect/>
          </a:stretch>
        </p:blipFill>
        <p:spPr>
          <a:xfrm>
            <a:off x="4707081" y="2356549"/>
            <a:ext cx="6817903" cy="4154817"/>
          </a:xfrm>
          <a:prstGeom prst="rect">
            <a:avLst/>
          </a:prstGeom>
        </p:spPr>
      </p:pic>
      <p:pic>
        <p:nvPicPr>
          <p:cNvPr id="7" name="Image 6"/>
          <p:cNvPicPr>
            <a:picLocks noChangeAspect="1"/>
          </p:cNvPicPr>
          <p:nvPr/>
        </p:nvPicPr>
        <p:blipFill>
          <a:blip r:embed="rId3"/>
          <a:stretch>
            <a:fillRect/>
          </a:stretch>
        </p:blipFill>
        <p:spPr>
          <a:xfrm>
            <a:off x="303069" y="1086426"/>
            <a:ext cx="6247627" cy="1095666"/>
          </a:xfrm>
          <a:prstGeom prst="rect">
            <a:avLst/>
          </a:prstGeom>
        </p:spPr>
      </p:pic>
    </p:spTree>
    <p:extLst>
      <p:ext uri="{BB962C8B-B14F-4D97-AF65-F5344CB8AC3E}">
        <p14:creationId xmlns:p14="http://schemas.microsoft.com/office/powerpoint/2010/main" val="2686203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5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Bourses et assurances</a:t>
            </a:r>
            <a:endParaRPr lang="fr-FR" sz="2800" b="1" i="1" dirty="0">
              <a:latin typeface="Comic Sans MS" panose="030F0702030302020204" pitchFamily="66" charset="0"/>
            </a:endParaRPr>
          </a:p>
        </p:txBody>
      </p:sp>
      <p:sp>
        <p:nvSpPr>
          <p:cNvPr id="3" name="Rectangle 2"/>
          <p:cNvSpPr/>
          <p:nvPr/>
        </p:nvSpPr>
        <p:spPr>
          <a:xfrm>
            <a:off x="848809" y="1507321"/>
            <a:ext cx="10548197" cy="4111895"/>
          </a:xfrm>
          <a:prstGeom prst="rect">
            <a:avLst/>
          </a:prstGeom>
        </p:spPr>
        <p:txBody>
          <a:bodyPr wrap="square">
            <a:spAutoFit/>
          </a:bodyPr>
          <a:lstStyle/>
          <a:p>
            <a:pPr>
              <a:lnSpc>
                <a:spcPct val="80000"/>
              </a:lnSpc>
            </a:pPr>
            <a:r>
              <a:rPr lang="fr-BE" sz="2200" b="1" dirty="0"/>
              <a:t>Bourses</a:t>
            </a:r>
          </a:p>
          <a:p>
            <a:pPr>
              <a:lnSpc>
                <a:spcPct val="80000"/>
              </a:lnSpc>
            </a:pPr>
            <a:endParaRPr lang="fr-BE" sz="2200" b="1" dirty="0"/>
          </a:p>
          <a:p>
            <a:pPr>
              <a:lnSpc>
                <a:spcPct val="80000"/>
              </a:lnSpc>
            </a:pPr>
            <a:endParaRPr lang="fr-BE" sz="2200" b="1" dirty="0"/>
          </a:p>
          <a:p>
            <a:pPr marL="800100" lvl="1" indent="-342900">
              <a:lnSpc>
                <a:spcPct val="100000"/>
              </a:lnSpc>
              <a:buFont typeface="Arial" panose="020B0604020202020204" pitchFamily="34" charset="0"/>
              <a:buChar char="•"/>
            </a:pPr>
            <a:r>
              <a:rPr lang="fr-BE" sz="2000" dirty="0"/>
              <a:t>Sur base d’un échange Erasmus, une bourse est octroyée à tout étudiant : </a:t>
            </a:r>
            <a:r>
              <a:rPr lang="fr-BE" sz="2000" dirty="0">
                <a:hlinkClick r:id="rId3"/>
              </a:rPr>
              <a:t>Financements - Intranet étudiant</a:t>
            </a:r>
            <a:endParaRPr lang="fr-BE" sz="2000" dirty="0"/>
          </a:p>
          <a:p>
            <a:pPr lvl="1">
              <a:lnSpc>
                <a:spcPct val="80000"/>
              </a:lnSpc>
            </a:pPr>
            <a:endParaRPr lang="fr-BE" sz="2000" dirty="0"/>
          </a:p>
          <a:p>
            <a:pPr marL="800100" lvl="1" indent="-342900">
              <a:lnSpc>
                <a:spcPct val="100000"/>
              </a:lnSpc>
              <a:buFont typeface="Arial" panose="020B0604020202020204" pitchFamily="34" charset="0"/>
              <a:buChar char="•"/>
            </a:pPr>
            <a:r>
              <a:rPr lang="fr-BE" sz="2000" dirty="0"/>
              <a:t>Pour les séjours études hors-Europe  : bourse FAME (minimum 3 mois) : </a:t>
            </a:r>
            <a:r>
              <a:rPr lang="fr-BE" sz="2000" dirty="0">
                <a:hlinkClick r:id="rId4"/>
              </a:rPr>
              <a:t>Microsoft Word - 2026-27-RÃ¨glement-FAMES</a:t>
            </a:r>
            <a:r>
              <a:rPr lang="fr-BE" sz="2000" dirty="0"/>
              <a:t> (non garantie : priorité donnés aux étudiants AMO)</a:t>
            </a:r>
          </a:p>
          <a:p>
            <a:pPr lvl="1">
              <a:lnSpc>
                <a:spcPct val="80000"/>
              </a:lnSpc>
            </a:pPr>
            <a:r>
              <a:rPr lang="fr-BE" sz="2000" dirty="0"/>
              <a:t>	</a:t>
            </a:r>
          </a:p>
          <a:p>
            <a:pPr marL="800100" lvl="1" indent="-342900">
              <a:lnSpc>
                <a:spcPct val="80000"/>
              </a:lnSpc>
              <a:buFont typeface="Arial" panose="020B0604020202020204" pitchFamily="34" charset="0"/>
              <a:buChar char="•"/>
            </a:pPr>
            <a:r>
              <a:rPr lang="fr-BE" sz="2000" dirty="0"/>
              <a:t>Pour les autres conventions bilatérales aucune bourse n’est prévue </a:t>
            </a:r>
            <a:r>
              <a:rPr lang="fr-BE" sz="2000" dirty="0">
                <a:sym typeface="Wingdings" panose="05000000000000000000" pitchFamily="2" charset="2"/>
              </a:rPr>
              <a:t> </a:t>
            </a:r>
            <a:r>
              <a:rPr lang="fr-BE" sz="2000" b="1" dirty="0">
                <a:solidFill>
                  <a:srgbClr val="FF0000"/>
                </a:solidFill>
                <a:sym typeface="Wingdings" panose="05000000000000000000" pitchFamily="2" charset="2"/>
              </a:rPr>
              <a:t>pas de bourse pour le Canada!</a:t>
            </a:r>
          </a:p>
          <a:p>
            <a:pPr lvl="1">
              <a:lnSpc>
                <a:spcPct val="80000"/>
              </a:lnSpc>
            </a:pPr>
            <a:endParaRPr lang="fr-BE" sz="2000" b="1" dirty="0">
              <a:solidFill>
                <a:srgbClr val="FF0000"/>
              </a:solidFill>
              <a:sym typeface="Wingdings" panose="05000000000000000000" pitchFamily="2" charset="2"/>
            </a:endParaRPr>
          </a:p>
          <a:p>
            <a:pPr marL="800100" lvl="1" indent="-342900">
              <a:lnSpc>
                <a:spcPct val="80000"/>
              </a:lnSpc>
              <a:buFont typeface="Arial" panose="020B0604020202020204" pitchFamily="34" charset="0"/>
              <a:buChar char="•"/>
            </a:pPr>
            <a:r>
              <a:rPr lang="fr-BE" sz="2000" dirty="0">
                <a:sym typeface="Wingdings" panose="05000000000000000000" pitchFamily="2" charset="2"/>
              </a:rPr>
              <a:t>NB : assurances professionnelles pour le Canada</a:t>
            </a:r>
          </a:p>
          <a:p>
            <a:pPr marL="800100" lvl="1" indent="-342900">
              <a:lnSpc>
                <a:spcPct val="80000"/>
              </a:lnSpc>
              <a:buFont typeface="Arial" panose="020B0604020202020204" pitchFamily="34" charset="0"/>
              <a:buChar char="•"/>
            </a:pPr>
            <a:endParaRPr lang="fr-BE" sz="2000" b="1" dirty="0">
              <a:solidFill>
                <a:srgbClr val="FF0000"/>
              </a:solidFill>
              <a:sym typeface="Wingdings" panose="05000000000000000000" pitchFamily="2" charset="2"/>
            </a:endParaRPr>
          </a:p>
          <a:p>
            <a:pPr lvl="1">
              <a:lnSpc>
                <a:spcPct val="80000"/>
              </a:lnSpc>
            </a:pPr>
            <a:endParaRPr lang="fr-BE" sz="2000" b="1" dirty="0"/>
          </a:p>
        </p:txBody>
      </p:sp>
      <p:sp>
        <p:nvSpPr>
          <p:cNvPr id="4" name="ZoneTexte 3">
            <a:extLst>
              <a:ext uri="{FF2B5EF4-FFF2-40B4-BE49-F238E27FC236}">
                <a16:creationId xmlns:a16="http://schemas.microsoft.com/office/drawing/2014/main" id="{5D57E890-85EC-8F92-A98E-C55DAF9CFBCE}"/>
              </a:ext>
            </a:extLst>
          </p:cNvPr>
          <p:cNvSpPr txBox="1"/>
          <p:nvPr/>
        </p:nvSpPr>
        <p:spPr>
          <a:xfrm>
            <a:off x="5335253" y="5783681"/>
            <a:ext cx="6061753" cy="369332"/>
          </a:xfrm>
          <a:prstGeom prst="rect">
            <a:avLst/>
          </a:prstGeom>
          <a:noFill/>
        </p:spPr>
        <p:txBody>
          <a:bodyPr wrap="square" rtlCol="0">
            <a:spAutoFit/>
          </a:bodyPr>
          <a:lstStyle/>
          <a:p>
            <a:r>
              <a:rPr lang="fr-BE" dirty="0">
                <a:solidFill>
                  <a:srgbClr val="FF0000"/>
                </a:solidFill>
              </a:rPr>
              <a:t>Merci de tenir compte des modifications détaillées en page 3</a:t>
            </a:r>
          </a:p>
        </p:txBody>
      </p:sp>
    </p:spTree>
    <p:extLst>
      <p:ext uri="{BB962C8B-B14F-4D97-AF65-F5344CB8AC3E}">
        <p14:creationId xmlns:p14="http://schemas.microsoft.com/office/powerpoint/2010/main" val="89847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37D696-79F1-43C2-850E-899A75C47CD3}"/>
              </a:ext>
            </a:extLst>
          </p:cNvPr>
          <p:cNvSpPr/>
          <p:nvPr/>
        </p:nvSpPr>
        <p:spPr>
          <a:xfrm>
            <a:off x="0" y="28575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Bourses – </a:t>
            </a:r>
            <a:r>
              <a:rPr lang="en-US" sz="2800" b="1" i="1" dirty="0" err="1">
                <a:latin typeface="Comic Sans MS" panose="030F0702030302020204" pitchFamily="66" charset="0"/>
              </a:rPr>
              <a:t>modalités</a:t>
            </a:r>
            <a:r>
              <a:rPr lang="en-US" sz="2800" b="1" i="1" dirty="0">
                <a:latin typeface="Comic Sans MS" panose="030F0702030302020204" pitchFamily="66" charset="0"/>
              </a:rPr>
              <a:t> de </a:t>
            </a:r>
            <a:r>
              <a:rPr lang="en-US" sz="2800" b="1" i="1" dirty="0" err="1">
                <a:latin typeface="Comic Sans MS" panose="030F0702030302020204" pitchFamily="66" charset="0"/>
              </a:rPr>
              <a:t>paiement</a:t>
            </a:r>
            <a:endParaRPr lang="fr-FR" sz="2800" b="1" i="1" dirty="0">
              <a:latin typeface="Comic Sans MS" panose="030F0702030302020204" pitchFamily="66" charset="0"/>
            </a:endParaRPr>
          </a:p>
        </p:txBody>
      </p:sp>
      <p:sp>
        <p:nvSpPr>
          <p:cNvPr id="6" name="ZoneTexte 5">
            <a:extLst>
              <a:ext uri="{FF2B5EF4-FFF2-40B4-BE49-F238E27FC236}">
                <a16:creationId xmlns:a16="http://schemas.microsoft.com/office/drawing/2014/main" id="{D8DDC244-686D-DFB9-DC1C-AE83E35DF962}"/>
              </a:ext>
            </a:extLst>
          </p:cNvPr>
          <p:cNvSpPr txBox="1"/>
          <p:nvPr/>
        </p:nvSpPr>
        <p:spPr>
          <a:xfrm>
            <a:off x="1714500" y="2091690"/>
            <a:ext cx="9109710" cy="3785652"/>
          </a:xfrm>
          <a:prstGeom prst="rect">
            <a:avLst/>
          </a:prstGeom>
          <a:noFill/>
        </p:spPr>
        <p:txBody>
          <a:bodyPr wrap="square" rtlCol="0">
            <a:spAutoFit/>
          </a:bodyPr>
          <a:lstStyle/>
          <a:p>
            <a:pPr marL="457200" indent="-457200">
              <a:buFont typeface="+mj-lt"/>
              <a:buAutoNum type="arabicPeriod"/>
            </a:pPr>
            <a:r>
              <a:rPr lang="fr-BE" sz="2400" dirty="0"/>
              <a:t>Contrat de bourse à signer dès que le départ est confirmé</a:t>
            </a:r>
          </a:p>
          <a:p>
            <a:pPr marL="457200" indent="-457200">
              <a:buFont typeface="+mj-lt"/>
              <a:buAutoNum type="arabicPeriod"/>
            </a:pPr>
            <a:endParaRPr lang="fr-BE" sz="2400" dirty="0"/>
          </a:p>
          <a:p>
            <a:pPr marL="457200" indent="-457200">
              <a:buFont typeface="+mj-lt"/>
              <a:buAutoNum type="arabicPeriod"/>
            </a:pPr>
            <a:r>
              <a:rPr lang="fr-BE" sz="2400" dirty="0"/>
              <a:t>Premier versement de 70% de la totalité de la bourse, sur base de la durée présumée</a:t>
            </a:r>
          </a:p>
          <a:p>
            <a:pPr marL="457200" indent="-457200">
              <a:buFont typeface="+mj-lt"/>
              <a:buAutoNum type="arabicPeriod"/>
            </a:pPr>
            <a:endParaRPr lang="fr-BE" sz="2400" dirty="0"/>
          </a:p>
          <a:p>
            <a:pPr marL="457200" indent="-457200">
              <a:buFont typeface="+mj-lt"/>
              <a:buAutoNum type="arabicPeriod"/>
            </a:pPr>
            <a:r>
              <a:rPr lang="fr-BE" sz="2400" dirty="0"/>
              <a:t>Constitution du dossier de bourse par l’étudiant (check-out, rapport final, </a:t>
            </a:r>
            <a:r>
              <a:rPr lang="fr-BE" sz="2400" dirty="0" err="1"/>
              <a:t>etc</a:t>
            </a:r>
            <a:r>
              <a:rPr lang="fr-BE" sz="2400" dirty="0"/>
              <a:t> …)</a:t>
            </a:r>
          </a:p>
          <a:p>
            <a:pPr marL="457200" indent="-457200">
              <a:buFont typeface="+mj-lt"/>
              <a:buAutoNum type="arabicPeriod"/>
            </a:pPr>
            <a:endParaRPr lang="fr-BE" sz="2400" dirty="0"/>
          </a:p>
          <a:p>
            <a:pPr marL="457200" indent="-457200">
              <a:buFont typeface="+mj-lt"/>
              <a:buAutoNum type="arabicPeriod"/>
            </a:pPr>
            <a:r>
              <a:rPr lang="fr-BE" sz="2400" dirty="0"/>
              <a:t>Versement du solde de la bourse sur base des dates réelles de séjour.</a:t>
            </a:r>
          </a:p>
        </p:txBody>
      </p:sp>
    </p:spTree>
    <p:extLst>
      <p:ext uri="{BB962C8B-B14F-4D97-AF65-F5344CB8AC3E}">
        <p14:creationId xmlns:p14="http://schemas.microsoft.com/office/powerpoint/2010/main" val="1696303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ECD0442F-8A2F-B09A-30EE-F1CC6F79BEFE}"/>
              </a:ext>
            </a:extLst>
          </p:cNvPr>
          <p:cNvSpPr>
            <a:spLocks noGrp="1"/>
          </p:cNvSpPr>
          <p:nvPr>
            <p:ph type="subTitle" idx="4294967295"/>
          </p:nvPr>
        </p:nvSpPr>
        <p:spPr>
          <a:xfrm>
            <a:off x="-1" y="1671145"/>
            <a:ext cx="11487807" cy="4821730"/>
          </a:xfrm>
        </p:spPr>
        <p:txBody>
          <a:bodyPr>
            <a:normAutofit fontScale="92500" lnSpcReduction="20000"/>
          </a:bodyPr>
          <a:lstStyle/>
          <a:p>
            <a:pPr marL="342900" indent="-342900">
              <a:buFontTx/>
              <a:buChar char="-"/>
            </a:pPr>
            <a:r>
              <a:rPr lang="fr-BE" dirty="0"/>
              <a:t>En janvier, envoyer un mail informel avec votre intention de mobilité</a:t>
            </a:r>
          </a:p>
          <a:p>
            <a:pPr marL="342900" indent="-342900">
              <a:buFontTx/>
              <a:buChar char="-"/>
            </a:pPr>
            <a:r>
              <a:rPr lang="fr-BE" dirty="0"/>
              <a:t>Accéder au portail pendant la période d’ouverture via le lien qui vous sera communiqué en temps utile</a:t>
            </a:r>
          </a:p>
          <a:p>
            <a:pPr marL="342900" indent="-342900">
              <a:buFontTx/>
              <a:buChar char="-"/>
            </a:pPr>
            <a:r>
              <a:rPr lang="fr-BE" dirty="0"/>
              <a:t>Compléter le formulaire de candidature et télécharger les documents demandés</a:t>
            </a:r>
          </a:p>
          <a:p>
            <a:pPr marL="342900" indent="-342900">
              <a:buFontTx/>
              <a:buChar char="-"/>
            </a:pPr>
            <a:r>
              <a:rPr lang="fr-BE" dirty="0"/>
              <a:t>A la clôture de la période de soumission, les candidatures sont analysées par la responsable académique facultaire, Madame </a:t>
            </a:r>
            <a:r>
              <a:rPr lang="fr-BE" dirty="0" err="1"/>
              <a:t>Cebolla</a:t>
            </a:r>
            <a:r>
              <a:rPr lang="fr-BE" dirty="0"/>
              <a:t> (principalement sur base des notes de l’étudiant, mais la lettre de motivation est aussi tenue en compte)</a:t>
            </a:r>
          </a:p>
          <a:p>
            <a:pPr marL="342900" indent="-342900">
              <a:buFontTx/>
              <a:buChar char="-"/>
            </a:pPr>
            <a:r>
              <a:rPr lang="fr-BE" dirty="0"/>
              <a:t>L’étudiant est averti de sa sélection par un </a:t>
            </a:r>
            <a:r>
              <a:rPr lang="fr-BE" b="1" dirty="0"/>
              <a:t>message individuel de la responsable académique facultaire </a:t>
            </a:r>
            <a:r>
              <a:rPr lang="fr-BE" dirty="0"/>
              <a:t>(il arrive qu’un message automatique soit envoyé par le système – veuillez ne pas en tenir compte)</a:t>
            </a:r>
          </a:p>
          <a:p>
            <a:pPr marL="342900" indent="-342900">
              <a:buFontTx/>
              <a:buChar char="-"/>
            </a:pPr>
            <a:r>
              <a:rPr lang="fr-BE" dirty="0"/>
              <a:t>Une fois le dossier introduit, les demandes de modification de destination ne pourront pas être prises en compte </a:t>
            </a:r>
          </a:p>
          <a:p>
            <a:pPr marL="342900" indent="-342900">
              <a:buFontTx/>
              <a:buChar char="-"/>
            </a:pPr>
            <a:r>
              <a:rPr lang="fr-BE" dirty="0"/>
              <a:t>Les détails spécifiques seront donnés après la rentrée académique de l’année de la mobilité (la confirmation finale de la mobilité se fera à ce moment là)</a:t>
            </a:r>
          </a:p>
        </p:txBody>
      </p:sp>
      <p:sp>
        <p:nvSpPr>
          <p:cNvPr id="2" name="Rectangle 1">
            <a:extLst>
              <a:ext uri="{FF2B5EF4-FFF2-40B4-BE49-F238E27FC236}">
                <a16:creationId xmlns:a16="http://schemas.microsoft.com/office/drawing/2014/main" id="{D8A7BEB4-84B7-2634-58C2-7FD04B105F38}"/>
              </a:ext>
            </a:extLst>
          </p:cNvPr>
          <p:cNvSpPr/>
          <p:nvPr/>
        </p:nvSpPr>
        <p:spPr>
          <a:xfrm>
            <a:off x="0" y="251460"/>
            <a:ext cx="12192000" cy="626219"/>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err="1">
                <a:latin typeface="Comic Sans MS" panose="030F0702030302020204" pitchFamily="66" charset="0"/>
              </a:rPr>
              <a:t>Candidater</a:t>
            </a:r>
            <a:endParaRPr lang="fr-FR" sz="2800" b="1" i="1" dirty="0">
              <a:latin typeface="Comic Sans MS" panose="030F0702030302020204" pitchFamily="66" charset="0"/>
            </a:endParaRPr>
          </a:p>
        </p:txBody>
      </p:sp>
    </p:spTree>
    <p:extLst>
      <p:ext uri="{BB962C8B-B14F-4D97-AF65-F5344CB8AC3E}">
        <p14:creationId xmlns:p14="http://schemas.microsoft.com/office/powerpoint/2010/main" val="4151361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40707CE-21BD-790C-DD20-5BB1C4BE2D86}"/>
              </a:ext>
            </a:extLst>
          </p:cNvPr>
          <p:cNvPicPr>
            <a:picLocks noChangeAspect="1"/>
          </p:cNvPicPr>
          <p:nvPr/>
        </p:nvPicPr>
        <p:blipFill>
          <a:blip r:embed="rId2"/>
          <a:stretch>
            <a:fillRect/>
          </a:stretch>
        </p:blipFill>
        <p:spPr>
          <a:xfrm>
            <a:off x="643467" y="1914261"/>
            <a:ext cx="5291666" cy="3029478"/>
          </a:xfrm>
          <a:prstGeom prst="rect">
            <a:avLst/>
          </a:prstGeom>
        </p:spPr>
      </p:pic>
      <p:pic>
        <p:nvPicPr>
          <p:cNvPr id="4" name="Image 3">
            <a:extLst>
              <a:ext uri="{FF2B5EF4-FFF2-40B4-BE49-F238E27FC236}">
                <a16:creationId xmlns:a16="http://schemas.microsoft.com/office/drawing/2014/main" id="{D4295215-928E-A4E7-3283-D8F3B0C89B73}"/>
              </a:ext>
            </a:extLst>
          </p:cNvPr>
          <p:cNvPicPr>
            <a:picLocks noChangeAspect="1"/>
          </p:cNvPicPr>
          <p:nvPr/>
        </p:nvPicPr>
        <p:blipFill>
          <a:blip r:embed="rId3"/>
          <a:stretch>
            <a:fillRect/>
          </a:stretch>
        </p:blipFill>
        <p:spPr>
          <a:xfrm>
            <a:off x="6256865" y="2033323"/>
            <a:ext cx="5291667" cy="2791353"/>
          </a:xfrm>
          <a:prstGeom prst="rect">
            <a:avLst/>
          </a:prstGeom>
        </p:spPr>
      </p:pic>
    </p:spTree>
    <p:extLst>
      <p:ext uri="{BB962C8B-B14F-4D97-AF65-F5344CB8AC3E}">
        <p14:creationId xmlns:p14="http://schemas.microsoft.com/office/powerpoint/2010/main" val="861134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CD593EF-F005-97E7-7718-E18145DF16AD}"/>
              </a:ext>
            </a:extLst>
          </p:cNvPr>
          <p:cNvPicPr>
            <a:picLocks noChangeAspect="1"/>
          </p:cNvPicPr>
          <p:nvPr/>
        </p:nvPicPr>
        <p:blipFill>
          <a:blip r:embed="rId2"/>
          <a:stretch>
            <a:fillRect/>
          </a:stretch>
        </p:blipFill>
        <p:spPr>
          <a:xfrm>
            <a:off x="1942228" y="1370796"/>
            <a:ext cx="6988146" cy="2530059"/>
          </a:xfrm>
          <a:prstGeom prst="rect">
            <a:avLst/>
          </a:prstGeom>
        </p:spPr>
      </p:pic>
      <p:sp>
        <p:nvSpPr>
          <p:cNvPr id="6" name="ZoneTexte 5">
            <a:extLst>
              <a:ext uri="{FF2B5EF4-FFF2-40B4-BE49-F238E27FC236}">
                <a16:creationId xmlns:a16="http://schemas.microsoft.com/office/drawing/2014/main" id="{A6A0DB92-C088-E448-595A-711BE7F3AC80}"/>
              </a:ext>
            </a:extLst>
          </p:cNvPr>
          <p:cNvSpPr txBox="1"/>
          <p:nvPr/>
        </p:nvSpPr>
        <p:spPr>
          <a:xfrm>
            <a:off x="1942228" y="4563874"/>
            <a:ext cx="6096000" cy="923330"/>
          </a:xfrm>
          <a:prstGeom prst="rect">
            <a:avLst/>
          </a:prstGeom>
          <a:noFill/>
        </p:spPr>
        <p:txBody>
          <a:bodyPr wrap="square">
            <a:spAutoFit/>
          </a:bodyPr>
          <a:lstStyle/>
          <a:p>
            <a:r>
              <a:rPr lang="fr-BE" dirty="0"/>
              <a:t>https://etudiant.ulb.be/fr/programme-d-echanges/postuler-stages-hors-europe?ksession=2d28af16-788e-4083-bb57-4a0078cb3e15</a:t>
            </a:r>
          </a:p>
        </p:txBody>
      </p:sp>
      <p:sp>
        <p:nvSpPr>
          <p:cNvPr id="7" name="ZoneTexte 6">
            <a:extLst>
              <a:ext uri="{FF2B5EF4-FFF2-40B4-BE49-F238E27FC236}">
                <a16:creationId xmlns:a16="http://schemas.microsoft.com/office/drawing/2014/main" id="{10EA787C-CA43-762F-BDF8-777F1D7DBE7D}"/>
              </a:ext>
            </a:extLst>
          </p:cNvPr>
          <p:cNvSpPr txBox="1"/>
          <p:nvPr/>
        </p:nvSpPr>
        <p:spPr>
          <a:xfrm>
            <a:off x="4389120" y="338445"/>
            <a:ext cx="2494529" cy="369332"/>
          </a:xfrm>
          <a:prstGeom prst="rect">
            <a:avLst/>
          </a:prstGeom>
          <a:noFill/>
        </p:spPr>
        <p:txBody>
          <a:bodyPr wrap="none" rtlCol="0">
            <a:spAutoFit/>
          </a:bodyPr>
          <a:lstStyle/>
          <a:p>
            <a:r>
              <a:rPr lang="fr-BE" b="1" dirty="0"/>
              <a:t>Bourses de voyage ARES</a:t>
            </a:r>
          </a:p>
        </p:txBody>
      </p:sp>
    </p:spTree>
    <p:extLst>
      <p:ext uri="{BB962C8B-B14F-4D97-AF65-F5344CB8AC3E}">
        <p14:creationId xmlns:p14="http://schemas.microsoft.com/office/powerpoint/2010/main" val="1168145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788E815-B15E-84A0-EE9F-E2282C61108D}"/>
              </a:ext>
            </a:extLst>
          </p:cNvPr>
          <p:cNvPicPr>
            <a:picLocks noChangeAspect="1"/>
          </p:cNvPicPr>
          <p:nvPr/>
        </p:nvPicPr>
        <p:blipFill>
          <a:blip r:embed="rId3"/>
          <a:stretch>
            <a:fillRect/>
          </a:stretch>
        </p:blipFill>
        <p:spPr>
          <a:xfrm>
            <a:off x="476661" y="163547"/>
            <a:ext cx="8695173" cy="6530906"/>
          </a:xfrm>
          <a:prstGeom prst="rect">
            <a:avLst/>
          </a:prstGeom>
        </p:spPr>
      </p:pic>
      <p:sp>
        <p:nvSpPr>
          <p:cNvPr id="5" name="ZoneTexte 4">
            <a:extLst>
              <a:ext uri="{FF2B5EF4-FFF2-40B4-BE49-F238E27FC236}">
                <a16:creationId xmlns:a16="http://schemas.microsoft.com/office/drawing/2014/main" id="{9C33E390-D4E2-12EE-DDB8-1CD6B44D390F}"/>
              </a:ext>
            </a:extLst>
          </p:cNvPr>
          <p:cNvSpPr txBox="1"/>
          <p:nvPr/>
        </p:nvSpPr>
        <p:spPr>
          <a:xfrm>
            <a:off x="9245600" y="1567882"/>
            <a:ext cx="2227474" cy="2031325"/>
          </a:xfrm>
          <a:prstGeom prst="rect">
            <a:avLst/>
          </a:prstGeom>
          <a:noFill/>
        </p:spPr>
        <p:txBody>
          <a:bodyPr wrap="square">
            <a:spAutoFit/>
          </a:bodyPr>
          <a:lstStyle/>
          <a:p>
            <a:r>
              <a:rPr lang="fr-BE" dirty="0"/>
              <a:t>https://portail.ulb.be/fr/international/doctorants-et-postdoctorants?ksession=6206f89c-adc2-47b1-b21d-9e093ed0aac4</a:t>
            </a:r>
          </a:p>
        </p:txBody>
      </p:sp>
    </p:spTree>
    <p:extLst>
      <p:ext uri="{BB962C8B-B14F-4D97-AF65-F5344CB8AC3E}">
        <p14:creationId xmlns:p14="http://schemas.microsoft.com/office/powerpoint/2010/main" val="3111478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5543118-8714-44FB-9F92-743D862A7164}"/>
              </a:ext>
            </a:extLst>
          </p:cNvPr>
          <p:cNvSpPr txBox="1"/>
          <p:nvPr/>
        </p:nvSpPr>
        <p:spPr>
          <a:xfrm>
            <a:off x="5101722" y="2661220"/>
            <a:ext cx="1656992" cy="707886"/>
          </a:xfrm>
          <a:prstGeom prst="rect">
            <a:avLst/>
          </a:prstGeom>
          <a:noFill/>
        </p:spPr>
        <p:txBody>
          <a:bodyPr wrap="none" rtlCol="0">
            <a:spAutoFit/>
          </a:bodyPr>
          <a:lstStyle/>
          <a:p>
            <a:r>
              <a:rPr lang="fr-BE" sz="4000" b="1" dirty="0"/>
              <a:t>Merci, </a:t>
            </a:r>
          </a:p>
        </p:txBody>
      </p:sp>
      <p:sp>
        <p:nvSpPr>
          <p:cNvPr id="3" name="Rectangle 2"/>
          <p:cNvSpPr/>
          <p:nvPr/>
        </p:nvSpPr>
        <p:spPr>
          <a:xfrm>
            <a:off x="949234" y="4961598"/>
            <a:ext cx="8351519" cy="646331"/>
          </a:xfrm>
          <a:prstGeom prst="rect">
            <a:avLst/>
          </a:prstGeom>
        </p:spPr>
        <p:txBody>
          <a:bodyPr wrap="square">
            <a:spAutoFit/>
          </a:bodyPr>
          <a:lstStyle/>
          <a:p>
            <a:r>
              <a:rPr lang="fr-BE" dirty="0"/>
              <a:t>Cette présentation se trouvera sur le site FSM/Etudes/mobilité internationale : </a:t>
            </a:r>
          </a:p>
          <a:p>
            <a:r>
              <a:rPr lang="fr-BE" dirty="0">
                <a:hlinkClick r:id="rId2"/>
              </a:rPr>
              <a:t>Mobilité internationale - Erasmus - Faculté des Sciences de la motricité</a:t>
            </a:r>
            <a:endParaRPr lang="fr-BE" dirty="0"/>
          </a:p>
        </p:txBody>
      </p:sp>
    </p:spTree>
    <p:extLst>
      <p:ext uri="{BB962C8B-B14F-4D97-AF65-F5344CB8AC3E}">
        <p14:creationId xmlns:p14="http://schemas.microsoft.com/office/powerpoint/2010/main" val="3567659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64259B-4B06-3FE9-FC9D-A6870387AE55}"/>
              </a:ext>
            </a:extLst>
          </p:cNvPr>
          <p:cNvSpPr txBox="1"/>
          <p:nvPr/>
        </p:nvSpPr>
        <p:spPr>
          <a:xfrm>
            <a:off x="767383" y="1766863"/>
            <a:ext cx="10657234" cy="1969770"/>
          </a:xfrm>
          <a:prstGeom prst="rect">
            <a:avLst/>
          </a:prstGeom>
          <a:noFill/>
        </p:spPr>
        <p:txBody>
          <a:bodyPr wrap="square">
            <a:spAutoFit/>
          </a:bodyPr>
          <a:lstStyle/>
          <a:p>
            <a:pPr marL="800100" lvl="1" indent="-342900">
              <a:lnSpc>
                <a:spcPct val="80000"/>
              </a:lnSpc>
              <a:buFont typeface="Arial" panose="020B0604020202020204" pitchFamily="34" charset="0"/>
              <a:buChar char="•"/>
            </a:pPr>
            <a:r>
              <a:rPr lang="fr-BE" sz="2000" dirty="0"/>
              <a:t>Bourse ARES possible (Coopération au développement) </a:t>
            </a:r>
          </a:p>
          <a:p>
            <a:pPr lvl="1">
              <a:lnSpc>
                <a:spcPct val="80000"/>
              </a:lnSpc>
            </a:pPr>
            <a:endParaRPr lang="fr-BE" sz="2000" dirty="0"/>
          </a:p>
          <a:p>
            <a:pPr lvl="1">
              <a:lnSpc>
                <a:spcPct val="80000"/>
              </a:lnSpc>
            </a:pPr>
            <a:r>
              <a:rPr lang="fr-BE" sz="2000" dirty="0"/>
              <a:t>Contact ULB : </a:t>
            </a:r>
            <a:r>
              <a:rPr lang="fr-BE" u="sng" dirty="0"/>
              <a:t>eva.vandermarliere@ulb.be </a:t>
            </a:r>
          </a:p>
          <a:p>
            <a:pPr lvl="1">
              <a:lnSpc>
                <a:spcPct val="80000"/>
              </a:lnSpc>
            </a:pPr>
            <a:endParaRPr lang="fr-BE" u="sng" dirty="0">
              <a:highlight>
                <a:srgbClr val="FFFF00"/>
              </a:highlight>
            </a:endParaRPr>
          </a:p>
          <a:p>
            <a:pPr lvl="1">
              <a:lnSpc>
                <a:spcPct val="80000"/>
              </a:lnSpc>
            </a:pPr>
            <a:r>
              <a:rPr lang="fr-BE" dirty="0">
                <a:solidFill>
                  <a:srgbClr val="FF0000"/>
                </a:solidFill>
              </a:rPr>
              <a:t>L’appel pour l’octroi de la bourse est publié en septembre/octobre.</a:t>
            </a:r>
          </a:p>
          <a:p>
            <a:pPr lvl="1">
              <a:lnSpc>
                <a:spcPct val="80000"/>
              </a:lnSpc>
            </a:pPr>
            <a:r>
              <a:rPr lang="fr-BE" dirty="0">
                <a:solidFill>
                  <a:srgbClr val="FF0000"/>
                </a:solidFill>
              </a:rPr>
              <a:t>Soyez attentifs à la publication de l’avis</a:t>
            </a:r>
          </a:p>
          <a:p>
            <a:pPr marL="800100" lvl="1" indent="-342900">
              <a:lnSpc>
                <a:spcPct val="80000"/>
              </a:lnSpc>
              <a:buFont typeface="Arial" panose="020B0604020202020204" pitchFamily="34" charset="0"/>
              <a:buChar char="•"/>
            </a:pPr>
            <a:endParaRPr lang="fr-BE" dirty="0">
              <a:solidFill>
                <a:srgbClr val="FF0000"/>
              </a:solidFill>
            </a:endParaRPr>
          </a:p>
          <a:p>
            <a:pPr lvl="1">
              <a:lnSpc>
                <a:spcPct val="80000"/>
              </a:lnSpc>
            </a:pPr>
            <a:endParaRPr lang="fr-BE" sz="2000" dirty="0"/>
          </a:p>
        </p:txBody>
      </p:sp>
      <p:sp>
        <p:nvSpPr>
          <p:cNvPr id="6" name="Rectangle 5">
            <a:extLst>
              <a:ext uri="{FF2B5EF4-FFF2-40B4-BE49-F238E27FC236}">
                <a16:creationId xmlns:a16="http://schemas.microsoft.com/office/drawing/2014/main" id="{BD550D77-EF97-C98C-CD24-82D90D664A70}"/>
              </a:ext>
            </a:extLst>
          </p:cNvPr>
          <p:cNvSpPr/>
          <p:nvPr/>
        </p:nvSpPr>
        <p:spPr>
          <a:xfrm>
            <a:off x="0" y="285750"/>
            <a:ext cx="12192000" cy="1026970"/>
          </a:xfrm>
          <a:prstGeom prst="rect">
            <a:avLst/>
          </a:prstGeom>
          <a:ln/>
        </p:spPr>
        <p:style>
          <a:lnRef idx="0">
            <a:schemeClr val="accent1"/>
          </a:lnRef>
          <a:fillRef idx="1003">
            <a:schemeClr val="dk2"/>
          </a:fillRef>
          <a:effectRef idx="3">
            <a:schemeClr val="accent1"/>
          </a:effectRef>
          <a:fontRef idx="minor">
            <a:schemeClr val="lt1"/>
          </a:fontRef>
        </p:style>
        <p:txBody>
          <a:bodyPr wrap="square" lIns="223286" tIns="111644" rIns="223286" bIns="111644">
            <a:spAutoFit/>
          </a:bodyPr>
          <a:lstStyle/>
          <a:p>
            <a:pPr algn="ctr" hangingPunct="0">
              <a:lnSpc>
                <a:spcPct val="93000"/>
              </a:lnSpc>
              <a:buClr>
                <a:srgbClr val="000000"/>
              </a:buClr>
              <a:buSzPct val="45000"/>
              <a:buFont typeface="Wingdings" pitchFamily="2" charset="2"/>
              <a:buNone/>
              <a:defRPr/>
            </a:pPr>
            <a:r>
              <a:rPr lang="en-US" sz="2800" b="1" i="1" dirty="0">
                <a:latin typeface="Comic Sans MS" panose="030F0702030302020204" pitchFamily="66" charset="0"/>
              </a:rPr>
              <a:t>En plus, et au </a:t>
            </a:r>
            <a:r>
              <a:rPr lang="en-US" sz="2800" b="1" i="1" dirty="0" err="1">
                <a:latin typeface="Comic Sans MS" panose="030F0702030302020204" pitchFamily="66" charset="0"/>
              </a:rPr>
              <a:t>cas</a:t>
            </a:r>
            <a:r>
              <a:rPr lang="en-US" sz="2800" b="1" i="1" dirty="0">
                <a:latin typeface="Comic Sans MS" panose="030F0702030302020204" pitchFamily="66" charset="0"/>
              </a:rPr>
              <a:t> </a:t>
            </a:r>
            <a:r>
              <a:rPr lang="en-US" sz="2800" b="1" i="1" dirty="0" err="1">
                <a:latin typeface="Comic Sans MS" panose="030F0702030302020204" pitchFamily="66" charset="0"/>
              </a:rPr>
              <a:t>où</a:t>
            </a:r>
            <a:r>
              <a:rPr lang="en-US" sz="2800" b="1" i="1" dirty="0">
                <a:latin typeface="Comic Sans MS" panose="030F0702030302020204" pitchFamily="66" charset="0"/>
              </a:rPr>
              <a:t>, </a:t>
            </a:r>
            <a:r>
              <a:rPr lang="en-US" sz="2800" b="1" i="1" dirty="0" err="1">
                <a:latin typeface="Comic Sans MS" panose="030F0702030302020204" pitchFamily="66" charset="0"/>
              </a:rPr>
              <a:t>vous</a:t>
            </a:r>
            <a:r>
              <a:rPr lang="en-US" sz="2800" b="1" i="1" dirty="0">
                <a:latin typeface="Comic Sans MS" panose="030F0702030302020204" pitchFamily="66" charset="0"/>
              </a:rPr>
              <a:t> </a:t>
            </a:r>
            <a:r>
              <a:rPr lang="en-US" sz="2800" b="1" i="1" dirty="0" err="1">
                <a:latin typeface="Comic Sans MS" panose="030F0702030302020204" pitchFamily="66" charset="0"/>
              </a:rPr>
              <a:t>prévoyez</a:t>
            </a:r>
            <a:r>
              <a:rPr lang="en-US" sz="2800" b="1" i="1" dirty="0">
                <a:latin typeface="Comic Sans MS" panose="030F0702030302020204" pitchFamily="66" charset="0"/>
              </a:rPr>
              <a:t> </a:t>
            </a:r>
            <a:r>
              <a:rPr lang="en-US" sz="2800" b="1" i="1" dirty="0" err="1">
                <a:latin typeface="Comic Sans MS" panose="030F0702030302020204" pitchFamily="66" charset="0"/>
              </a:rPr>
              <a:t>une</a:t>
            </a:r>
            <a:r>
              <a:rPr lang="en-US" sz="2800" b="1" i="1" dirty="0">
                <a:latin typeface="Comic Sans MS" panose="030F0702030302020204" pitchFamily="66" charset="0"/>
              </a:rPr>
              <a:t> </a:t>
            </a:r>
            <a:r>
              <a:rPr lang="en-US" sz="2800" b="1" i="1" dirty="0" err="1">
                <a:latin typeface="Comic Sans MS" panose="030F0702030302020204" pitchFamily="66" charset="0"/>
              </a:rPr>
              <a:t>mobilité</a:t>
            </a:r>
            <a:r>
              <a:rPr lang="en-US" sz="2800" b="1" i="1" dirty="0">
                <a:latin typeface="Comic Sans MS" panose="030F0702030302020204" pitchFamily="66" charset="0"/>
              </a:rPr>
              <a:t> dans un des pays de la </a:t>
            </a:r>
            <a:r>
              <a:rPr lang="en-US" sz="2800" b="1" i="1" dirty="0" err="1">
                <a:latin typeface="Comic Sans MS" panose="030F0702030302020204" pitchFamily="66" charset="0"/>
              </a:rPr>
              <a:t>liste</a:t>
            </a:r>
            <a:r>
              <a:rPr lang="en-US" sz="2800" b="1" i="1" dirty="0">
                <a:latin typeface="Comic Sans MS" panose="030F0702030302020204" pitchFamily="66" charset="0"/>
              </a:rPr>
              <a:t> de </a:t>
            </a:r>
            <a:r>
              <a:rPr lang="en-US" sz="2800" b="1" i="1" dirty="0" err="1">
                <a:latin typeface="Comic Sans MS" panose="030F0702030302020204" pitchFamily="66" charset="0"/>
              </a:rPr>
              <a:t>l’ARES</a:t>
            </a:r>
            <a:r>
              <a:rPr lang="en-US" sz="2800" b="1" i="1" dirty="0">
                <a:latin typeface="Comic Sans MS" panose="030F0702030302020204" pitchFamily="66" charset="0"/>
              </a:rPr>
              <a:t> (cooperation au </a:t>
            </a:r>
            <a:r>
              <a:rPr lang="en-US" sz="2800" b="1" i="1" dirty="0" err="1">
                <a:latin typeface="Comic Sans MS" panose="030F0702030302020204" pitchFamily="66" charset="0"/>
              </a:rPr>
              <a:t>développement</a:t>
            </a:r>
            <a:r>
              <a:rPr lang="en-US" sz="2800" b="1" i="1" dirty="0">
                <a:latin typeface="Comic Sans MS" panose="030F0702030302020204" pitchFamily="66" charset="0"/>
              </a:rPr>
              <a:t>)</a:t>
            </a:r>
            <a:endParaRPr lang="fr-FR" sz="2800" b="1" i="1" dirty="0">
              <a:latin typeface="Comic Sans MS" panose="030F0702030302020204" pitchFamily="66" charset="0"/>
            </a:endParaRPr>
          </a:p>
        </p:txBody>
      </p:sp>
      <p:sp>
        <p:nvSpPr>
          <p:cNvPr id="2" name="ZoneTexte 1">
            <a:extLst>
              <a:ext uri="{FF2B5EF4-FFF2-40B4-BE49-F238E27FC236}">
                <a16:creationId xmlns:a16="http://schemas.microsoft.com/office/drawing/2014/main" id="{6BF36DB9-0187-79CA-9F03-900C61F3128B}"/>
              </a:ext>
            </a:extLst>
          </p:cNvPr>
          <p:cNvSpPr txBox="1"/>
          <p:nvPr/>
        </p:nvSpPr>
        <p:spPr>
          <a:xfrm>
            <a:off x="1233377" y="3519377"/>
            <a:ext cx="5932968" cy="3139321"/>
          </a:xfrm>
          <a:prstGeom prst="rect">
            <a:avLst/>
          </a:prstGeom>
          <a:noFill/>
        </p:spPr>
        <p:txBody>
          <a:bodyPr wrap="square" rtlCol="0">
            <a:spAutoFit/>
          </a:bodyPr>
          <a:lstStyle/>
          <a:p>
            <a:r>
              <a:rPr lang="fr-BE" dirty="0">
                <a:highlight>
                  <a:srgbClr val="FFFF00"/>
                </a:highlight>
              </a:rPr>
              <a:t>Bourses de voyage ARES 2025-2026</a:t>
            </a:r>
          </a:p>
          <a:p>
            <a:endParaRPr lang="fr-BE" dirty="0"/>
          </a:p>
          <a:p>
            <a:r>
              <a:rPr lang="fr-BE" dirty="0"/>
              <a:t>L’appel à candidatures est ouvert.</a:t>
            </a:r>
          </a:p>
          <a:p>
            <a:r>
              <a:rPr lang="fr-BE" dirty="0"/>
              <a:t>Date limite : 5 novembre 2025</a:t>
            </a:r>
          </a:p>
          <a:p>
            <a:r>
              <a:rPr lang="fr-BE" dirty="0"/>
              <a:t>Période de voyage : entre le 1</a:t>
            </a:r>
            <a:r>
              <a:rPr lang="fr-BE" baseline="30000" dirty="0"/>
              <a:t>er</a:t>
            </a:r>
            <a:r>
              <a:rPr lang="fr-BE" dirty="0"/>
              <a:t> janvier et le 31 aout 2026</a:t>
            </a:r>
          </a:p>
          <a:p>
            <a:endParaRPr lang="fr-BE" dirty="0"/>
          </a:p>
          <a:p>
            <a:r>
              <a:rPr lang="fr-BE" u="sng" dirty="0">
                <a:hlinkClick r:id="rId3"/>
              </a:rPr>
              <a:t>Bourses de voyage | ARES</a:t>
            </a:r>
            <a:endParaRPr lang="fr-BE" u="sng" dirty="0"/>
          </a:p>
          <a:p>
            <a:r>
              <a:rPr lang="fr-BE" u="sng" dirty="0">
                <a:hlinkClick r:id="rId4"/>
              </a:rPr>
              <a:t>Bourses de voyage 2026 (janvier-aout 2026) | ARES</a:t>
            </a:r>
            <a:endParaRPr lang="fr-BE" dirty="0"/>
          </a:p>
          <a:p>
            <a:endParaRPr lang="fr-BE" dirty="0"/>
          </a:p>
          <a:p>
            <a:endParaRPr lang="fr-BE" dirty="0"/>
          </a:p>
          <a:p>
            <a:endParaRPr lang="fr-BE" dirty="0"/>
          </a:p>
        </p:txBody>
      </p:sp>
    </p:spTree>
    <p:extLst>
      <p:ext uri="{BB962C8B-B14F-4D97-AF65-F5344CB8AC3E}">
        <p14:creationId xmlns:p14="http://schemas.microsoft.com/office/powerpoint/2010/main" val="216815541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9E18A3D0D6C054B85DEFEAD687A24FE" ma:contentTypeVersion="16" ma:contentTypeDescription="Crée un document." ma:contentTypeScope="" ma:versionID="fe1185209ca1ecf8d9fb668d6ecb18d5">
  <xsd:schema xmlns:xsd="http://www.w3.org/2001/XMLSchema" xmlns:xs="http://www.w3.org/2001/XMLSchema" xmlns:p="http://schemas.microsoft.com/office/2006/metadata/properties" xmlns:ns3="2567754f-50e4-4189-a66f-3a192321311e" xmlns:ns4="85f77097-4bf8-40b1-97a8-234c59573423" targetNamespace="http://schemas.microsoft.com/office/2006/metadata/properties" ma:root="true" ma:fieldsID="f8cd9d25cb1785a437bfa9ec1c5ccb8d" ns3:_="" ns4:_="">
    <xsd:import namespace="2567754f-50e4-4189-a66f-3a192321311e"/>
    <xsd:import namespace="85f77097-4bf8-40b1-97a8-234c5957342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LengthInSeconds" minOccurs="0"/>
                <xsd:element ref="ns3:MediaServiceDateTaken" minOccurs="0"/>
                <xsd:element ref="ns3:MediaServiceAutoKeyPoints" minOccurs="0"/>
                <xsd:element ref="ns3:MediaServiceKeyPoints" minOccurs="0"/>
                <xsd:element ref="ns3:MediaServiceSearchProperties"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67754f-50e4-4189-a66f-3a19232131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DateTaken" ma:index="18"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f77097-4bf8-40b1-97a8-234c5957342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2567754f-50e4-4189-a66f-3a192321311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1E6491-0C51-4EB4-A845-2CD9B5A66A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67754f-50e4-4189-a66f-3a192321311e"/>
    <ds:schemaRef ds:uri="85f77097-4bf8-40b1-97a8-234c595734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5FC426-CE57-4C68-9CEC-9D1BC244BCE5}">
  <ds:schemaRefs>
    <ds:schemaRef ds:uri="85f77097-4bf8-40b1-97a8-234c59573423"/>
    <ds:schemaRef ds:uri="http://www.w3.org/XML/1998/namespace"/>
    <ds:schemaRef ds:uri="http://schemas.microsoft.com/office/infopath/2007/PartnerControls"/>
    <ds:schemaRef ds:uri="http://schemas.openxmlformats.org/package/2006/metadata/core-properties"/>
    <ds:schemaRef ds:uri="http://schemas.microsoft.com/office/2006/documentManagement/types"/>
    <ds:schemaRef ds:uri="2567754f-50e4-4189-a66f-3a192321311e"/>
    <ds:schemaRef ds:uri="http://purl.org/dc/elements/1.1/"/>
    <ds:schemaRef ds:uri="http://purl.org/dc/dcmityp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C47F7CFD-296A-4D0E-841B-5F1E3DA59F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10857</TotalTime>
  <Words>2909</Words>
  <Application>Microsoft Office PowerPoint</Application>
  <PresentationFormat>Grand écran</PresentationFormat>
  <Paragraphs>349</Paragraphs>
  <Slides>26</Slides>
  <Notes>14</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26</vt:i4>
      </vt:variant>
    </vt:vector>
  </HeadingPairs>
  <TitlesOfParts>
    <vt:vector size="38" baseType="lpstr">
      <vt:lpstr>Arial</vt:lpstr>
      <vt:lpstr>Calibri</vt:lpstr>
      <vt:lpstr>Calibri Light</vt:lpstr>
      <vt:lpstr>Cambria</vt:lpstr>
      <vt:lpstr>Comic Sans MS</vt:lpstr>
      <vt:lpstr>fira_sans</vt:lpstr>
      <vt:lpstr>inherit</vt:lpstr>
      <vt:lpstr>Open Sans</vt:lpstr>
      <vt:lpstr>opensans</vt:lpstr>
      <vt:lpstr>Wingdings</vt:lpstr>
      <vt:lpstr>Thème Office</vt:lpstr>
      <vt:lpstr>1_Thème Office</vt:lpstr>
      <vt:lpstr>Echanges Internationaux à  la FSM</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Echanges Erasmus à  la FSM</dc:title>
  <dc:creator>Thomas Hoellinger</dc:creator>
  <cp:lastModifiedBy>MONCOUSIN Anne</cp:lastModifiedBy>
  <cp:revision>278</cp:revision>
  <cp:lastPrinted>2025-10-16T08:13:44Z</cp:lastPrinted>
  <dcterms:created xsi:type="dcterms:W3CDTF">2016-11-22T09:23:48Z</dcterms:created>
  <dcterms:modified xsi:type="dcterms:W3CDTF">2026-10-28T15:43:50Z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0x010100A9E18A3D0D6C054B85DEFEAD687A24FE</vt:lpwstr>
  </property>
</Properties>
</file>