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7" r:id="rId4"/>
    <p:sldId id="265" r:id="rId5"/>
    <p:sldId id="259" r:id="rId6"/>
    <p:sldId id="268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329E2F8-A7AD-446B-A62D-37A2D6A460BF}" type="datetimeFigureOut">
              <a:rPr lang="fr-BE" smtClean="0"/>
              <a:t>10/09/2020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 smtClean="0"/>
              <a:t>Activités physiques et sportives</a:t>
            </a:r>
          </a:p>
          <a:p>
            <a:endParaRPr lang="fr-BE" dirty="0"/>
          </a:p>
          <a:p>
            <a:r>
              <a:rPr lang="fr-BE" dirty="0" smtClean="0"/>
              <a:t>Prof GUISSARD – Prof CARPENTIER</a:t>
            </a:r>
            <a:endParaRPr lang="fr-BE" dirty="0"/>
          </a:p>
        </p:txBody>
      </p:sp>
      <p:sp>
        <p:nvSpPr>
          <p:cNvPr id="4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général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05585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30ECTS cours généraux</a:t>
            </a:r>
          </a:p>
          <a:p>
            <a:r>
              <a:rPr lang="fr-BE" dirty="0" smtClean="0"/>
              <a:t>30ECTS de choix </a:t>
            </a:r>
            <a:r>
              <a:rPr lang="fr-BE" dirty="0" err="1" smtClean="0"/>
              <a:t>optionnels:réunion</a:t>
            </a:r>
            <a:r>
              <a:rPr lang="fr-BE" dirty="0" smtClean="0"/>
              <a:t> semaine du 28/09</a:t>
            </a:r>
          </a:p>
          <a:p>
            <a:pPr marL="0" indent="0">
              <a:buNone/>
            </a:pPr>
            <a:endParaRPr lang="fr-B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BE" sz="1800" b="1" dirty="0">
                <a:solidFill>
                  <a:srgbClr val="FF0000"/>
                </a:solidFill>
              </a:rPr>
              <a:t>BIME-I107 </a:t>
            </a:r>
            <a:r>
              <a:rPr lang="fr-BE" sz="1800" b="1" dirty="0"/>
              <a:t>Travaux personnels en relation avec les sciences de la </a:t>
            </a:r>
            <a:r>
              <a:rPr lang="fr-BE" sz="1800" b="1" dirty="0" smtClean="0"/>
              <a:t>motricité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sz="1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BE" sz="1800" b="1" dirty="0" smtClean="0">
                <a:solidFill>
                  <a:srgbClr val="FF0000"/>
                </a:solidFill>
              </a:rPr>
              <a:t>SAPU-G1205 </a:t>
            </a:r>
            <a:r>
              <a:rPr lang="fr-BE" sz="1800" b="1" dirty="0"/>
              <a:t>Introduction à la santé </a:t>
            </a:r>
            <a:r>
              <a:rPr lang="fr-BE" sz="1800" b="1" dirty="0" smtClean="0"/>
              <a:t>publique et économie de la santé</a:t>
            </a:r>
          </a:p>
          <a:p>
            <a:pPr>
              <a:buFont typeface="Wingdings" panose="05000000000000000000" pitchFamily="2" charset="2"/>
              <a:buChar char="Ø"/>
            </a:pPr>
            <a:endParaRPr lang="fr-BE" sz="18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fr-BE" sz="1800" b="1" dirty="0" smtClean="0">
                <a:solidFill>
                  <a:srgbClr val="FF0000"/>
                </a:solidFill>
              </a:rPr>
              <a:t>EDPH-I1211</a:t>
            </a:r>
            <a:r>
              <a:rPr lang="fr-BE" sz="1800" dirty="0" smtClean="0"/>
              <a:t> </a:t>
            </a:r>
            <a:r>
              <a:rPr lang="fr-BE" sz="1800" b="1" dirty="0"/>
              <a:t>Activités physiques et sportives </a:t>
            </a:r>
            <a:r>
              <a:rPr lang="fr-BE" sz="1800" b="1" dirty="0" smtClean="0"/>
              <a:t>I</a:t>
            </a:r>
            <a:r>
              <a:rPr lang="fr-BE" sz="1800" dirty="0" smtClean="0"/>
              <a:t>    </a:t>
            </a:r>
          </a:p>
          <a:p>
            <a:pPr marL="0" indent="0">
              <a:buNone/>
            </a:pPr>
            <a:r>
              <a:rPr lang="fr-BE" sz="1800" dirty="0"/>
              <a:t>	</a:t>
            </a:r>
            <a:endParaRPr lang="fr-BE" sz="18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BE" sz="1800" b="1" dirty="0">
                <a:solidFill>
                  <a:srgbClr val="FF0000"/>
                </a:solidFill>
              </a:rPr>
              <a:t>EDPH-I1221</a:t>
            </a:r>
            <a:r>
              <a:rPr lang="fr-BE" sz="1800" dirty="0"/>
              <a:t> </a:t>
            </a:r>
            <a:r>
              <a:rPr lang="fr-BE" sz="1800" b="1" dirty="0"/>
              <a:t>Activités physiques et sportives II </a:t>
            </a:r>
          </a:p>
          <a:p>
            <a:pPr marL="114300" indent="0">
              <a:buNone/>
            </a:pPr>
            <a:r>
              <a:rPr lang="fr-BE" sz="1800" dirty="0"/>
              <a:t>	</a:t>
            </a:r>
          </a:p>
          <a:p>
            <a:pPr marL="114300" indent="0">
              <a:buNone/>
            </a:pPr>
            <a:endParaRPr lang="fr-BE" sz="20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général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5310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683568" y="2276872"/>
            <a:ext cx="8229600" cy="4876800"/>
          </a:xfrm>
        </p:spPr>
        <p:txBody>
          <a:bodyPr>
            <a:normAutofit/>
          </a:bodyPr>
          <a:lstStyle/>
          <a:p>
            <a:pPr lvl="0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fr-BE" sz="1800" b="1" dirty="0" smtClean="0">
                <a:solidFill>
                  <a:srgbClr val="FF0000"/>
                </a:solidFill>
              </a:rPr>
              <a:t>EDPH-I126</a:t>
            </a:r>
            <a:r>
              <a:rPr lang="fr-BE" sz="1800" dirty="0" smtClean="0">
                <a:solidFill>
                  <a:prstClr val="black"/>
                </a:solidFill>
              </a:rPr>
              <a:t> </a:t>
            </a:r>
            <a:r>
              <a:rPr lang="fr-BE" sz="1800" b="1" dirty="0">
                <a:solidFill>
                  <a:prstClr val="black"/>
                </a:solidFill>
              </a:rPr>
              <a:t>Activités </a:t>
            </a:r>
            <a:r>
              <a:rPr lang="fr-BE" sz="1800" b="1" dirty="0" smtClean="0">
                <a:solidFill>
                  <a:prstClr val="black"/>
                </a:solidFill>
              </a:rPr>
              <a:t>physiques adaptées aux déficiences</a:t>
            </a:r>
          </a:p>
          <a:p>
            <a:pPr lvl="0">
              <a:buClr>
                <a:srgbClr val="93A299"/>
              </a:buClr>
              <a:buFont typeface="Wingdings" panose="05000000000000000000" pitchFamily="2" charset="2"/>
              <a:buChar char="Ø"/>
            </a:pPr>
            <a:endParaRPr lang="fr-BE" sz="1800" b="1" dirty="0">
              <a:solidFill>
                <a:prstClr val="black"/>
              </a:solidFill>
            </a:endParaRPr>
          </a:p>
          <a:p>
            <a:pPr lvl="0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fr-BE" sz="1800" b="1" dirty="0">
                <a:solidFill>
                  <a:srgbClr val="FF0000"/>
                </a:solidFill>
              </a:rPr>
              <a:t>EDPH-I124</a:t>
            </a:r>
            <a:r>
              <a:rPr lang="fr-BE" sz="1800" dirty="0">
                <a:solidFill>
                  <a:prstClr val="black"/>
                </a:solidFill>
              </a:rPr>
              <a:t> </a:t>
            </a:r>
            <a:r>
              <a:rPr lang="fr-BE" sz="1800" b="1" dirty="0">
                <a:solidFill>
                  <a:prstClr val="black"/>
                </a:solidFill>
              </a:rPr>
              <a:t>Sports individuels (natation) I </a:t>
            </a:r>
            <a:endParaRPr lang="fr-BE" sz="1800" b="1" dirty="0" smtClean="0">
              <a:solidFill>
                <a:prstClr val="black"/>
              </a:solidFill>
            </a:endParaRPr>
          </a:p>
          <a:p>
            <a:pPr lvl="0">
              <a:buClr>
                <a:srgbClr val="93A299"/>
              </a:buClr>
              <a:buFont typeface="Wingdings" panose="05000000000000000000" pitchFamily="2" charset="2"/>
              <a:buChar char="Ø"/>
            </a:pPr>
            <a:endParaRPr lang="fr-BE" sz="1800" b="1" dirty="0">
              <a:solidFill>
                <a:prstClr val="black"/>
              </a:solidFill>
            </a:endParaRPr>
          </a:p>
          <a:p>
            <a:pPr lvl="0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fr-BE" sz="1800" b="1" dirty="0" smtClean="0">
                <a:solidFill>
                  <a:srgbClr val="FF0000"/>
                </a:solidFill>
              </a:rPr>
              <a:t>EDPH-I125 </a:t>
            </a:r>
            <a:r>
              <a:rPr lang="fr-BE" sz="1800" b="1" dirty="0">
                <a:solidFill>
                  <a:prstClr val="black"/>
                </a:solidFill>
              </a:rPr>
              <a:t>Sports individuels (athlétisme) I </a:t>
            </a:r>
          </a:p>
          <a:p>
            <a:pPr marL="697230" lvl="1" indent="-285750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fr-BE" sz="1800" dirty="0">
                <a:solidFill>
                  <a:prstClr val="black"/>
                </a:solidFill>
              </a:rPr>
              <a:t>	</a:t>
            </a:r>
            <a:endParaRPr lang="fr-BE" sz="1800" dirty="0" smtClean="0">
              <a:solidFill>
                <a:prstClr val="black"/>
              </a:solidFill>
            </a:endParaRPr>
          </a:p>
          <a:p>
            <a:pPr lvl="0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fr-BE" sz="1800" b="1" dirty="0" smtClean="0">
                <a:solidFill>
                  <a:srgbClr val="FF0000"/>
                </a:solidFill>
              </a:rPr>
              <a:t>EDPH-I1251</a:t>
            </a:r>
            <a:r>
              <a:rPr lang="fr-BE" sz="1800" dirty="0" smtClean="0">
                <a:solidFill>
                  <a:prstClr val="black"/>
                </a:solidFill>
              </a:rPr>
              <a:t> </a:t>
            </a:r>
            <a:r>
              <a:rPr lang="fr-BE" sz="1800" b="1" dirty="0">
                <a:solidFill>
                  <a:prstClr val="black"/>
                </a:solidFill>
              </a:rPr>
              <a:t>Activités </a:t>
            </a:r>
            <a:r>
              <a:rPr lang="fr-BE" sz="1800" b="1" dirty="0" smtClean="0">
                <a:solidFill>
                  <a:prstClr val="black"/>
                </a:solidFill>
              </a:rPr>
              <a:t>sportives, </a:t>
            </a:r>
            <a:r>
              <a:rPr lang="fr-BE" sz="1800" b="1" dirty="0">
                <a:solidFill>
                  <a:prstClr val="black"/>
                </a:solidFill>
              </a:rPr>
              <a:t>santé, fitness </a:t>
            </a:r>
            <a:r>
              <a:rPr lang="fr-BE" sz="1800" b="1" dirty="0" smtClean="0">
                <a:solidFill>
                  <a:prstClr val="black"/>
                </a:solidFill>
              </a:rPr>
              <a:t>I</a:t>
            </a:r>
          </a:p>
          <a:p>
            <a:pPr lvl="0">
              <a:buClr>
                <a:srgbClr val="93A299"/>
              </a:buClr>
              <a:buFont typeface="Wingdings" panose="05000000000000000000" pitchFamily="2" charset="2"/>
              <a:buChar char="Ø"/>
            </a:pPr>
            <a:endParaRPr lang="fr-BE" sz="1800" b="1" dirty="0" smtClean="0">
              <a:solidFill>
                <a:prstClr val="black"/>
              </a:solidFill>
            </a:endParaRPr>
          </a:p>
          <a:p>
            <a:pPr lvl="0">
              <a:buClr>
                <a:srgbClr val="93A299"/>
              </a:buClr>
              <a:buFont typeface="Wingdings" panose="05000000000000000000" pitchFamily="2" charset="2"/>
              <a:buChar char="Ø"/>
            </a:pPr>
            <a:r>
              <a:rPr lang="fr-BE" sz="1800" b="1" dirty="0" smtClean="0">
                <a:solidFill>
                  <a:srgbClr val="FF0000"/>
                </a:solidFill>
              </a:rPr>
              <a:t>LANG-I1011 </a:t>
            </a:r>
            <a:r>
              <a:rPr lang="fr-BE" sz="1800" b="1" dirty="0" smtClean="0">
                <a:solidFill>
                  <a:prstClr val="black"/>
                </a:solidFill>
              </a:rPr>
              <a:t>Anglais</a:t>
            </a:r>
            <a:endParaRPr lang="fr-BE" sz="1800" b="1" dirty="0" smtClean="0">
              <a:solidFill>
                <a:prstClr val="black"/>
              </a:solidFill>
            </a:endParaRPr>
          </a:p>
          <a:p>
            <a:pPr marL="114300" lvl="0" indent="0">
              <a:buClr>
                <a:srgbClr val="93A299"/>
              </a:buClr>
              <a:buNone/>
            </a:pPr>
            <a:r>
              <a:rPr lang="fr-BE" sz="1800" dirty="0" smtClean="0">
                <a:solidFill>
                  <a:prstClr val="black"/>
                </a:solidFill>
              </a:rPr>
              <a:t>	</a:t>
            </a:r>
            <a:endParaRPr lang="fr-BE" sz="1800" dirty="0">
              <a:solidFill>
                <a:prstClr val="black"/>
              </a:solidFill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général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1797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611560" y="2012823"/>
            <a:ext cx="8229600" cy="4876800"/>
          </a:xfrm>
        </p:spPr>
        <p:txBody>
          <a:bodyPr>
            <a:noAutofit/>
          </a:bodyPr>
          <a:lstStyle/>
          <a:p>
            <a:pPr marL="0" indent="0">
              <a:buClr>
                <a:srgbClr val="0070C0"/>
              </a:buClr>
              <a:buNone/>
            </a:pPr>
            <a:r>
              <a:rPr lang="fr-BE" sz="1800" b="1" dirty="0" smtClean="0">
                <a:solidFill>
                  <a:schemeClr val="tx1"/>
                </a:solidFill>
              </a:rPr>
              <a:t>	</a:t>
            </a:r>
            <a:endParaRPr lang="fr-BE" sz="1800" b="1" dirty="0" smtClean="0">
              <a:solidFill>
                <a:schemeClr val="tx1"/>
              </a:solidFill>
            </a:endParaRPr>
          </a:p>
          <a:p>
            <a:pPr marL="0" indent="0">
              <a:buClr>
                <a:srgbClr val="0070C0"/>
              </a:buClr>
              <a:buNone/>
            </a:pPr>
            <a:endParaRPr lang="fr-BE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BE" sz="1800" b="1" dirty="0" smtClean="0">
                <a:solidFill>
                  <a:srgbClr val="FF0000"/>
                </a:solidFill>
              </a:rPr>
              <a:t>EDPH-I1211</a:t>
            </a:r>
            <a:r>
              <a:rPr lang="fr-BE" sz="1800" dirty="0" smtClean="0">
                <a:solidFill>
                  <a:schemeClr val="tx1"/>
                </a:solidFill>
              </a:rPr>
              <a:t> </a:t>
            </a:r>
            <a:r>
              <a:rPr lang="fr-BE" sz="1800" b="1" dirty="0">
                <a:solidFill>
                  <a:schemeClr val="tx1"/>
                </a:solidFill>
              </a:rPr>
              <a:t>Activités physiques et sportives </a:t>
            </a:r>
            <a:r>
              <a:rPr lang="fr-BE" sz="1800" b="1" dirty="0" smtClean="0">
                <a:solidFill>
                  <a:schemeClr val="tx1"/>
                </a:solidFill>
              </a:rPr>
              <a:t>I</a:t>
            </a:r>
          </a:p>
          <a:p>
            <a:pPr marL="114300" indent="0"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  </a:t>
            </a:r>
            <a:r>
              <a:rPr lang="fr-BE" sz="1800" dirty="0" smtClean="0">
                <a:solidFill>
                  <a:schemeClr val="tx1"/>
                </a:solidFill>
              </a:rPr>
              <a:t>	</a:t>
            </a:r>
            <a:endParaRPr lang="fr-BE" sz="1800" b="1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BE" sz="1800" b="1" dirty="0" smtClean="0">
                <a:solidFill>
                  <a:srgbClr val="FF0000"/>
                </a:solidFill>
              </a:rPr>
              <a:t>EDPH-I1221</a:t>
            </a:r>
            <a:r>
              <a:rPr lang="fr-BE" sz="1800" dirty="0" smtClean="0">
                <a:solidFill>
                  <a:schemeClr val="tx1"/>
                </a:solidFill>
              </a:rPr>
              <a:t> </a:t>
            </a:r>
            <a:r>
              <a:rPr lang="fr-BE" sz="1800" b="1" dirty="0">
                <a:solidFill>
                  <a:schemeClr val="tx1"/>
                </a:solidFill>
              </a:rPr>
              <a:t>Activités physiques et sportives II </a:t>
            </a:r>
            <a:endParaRPr lang="fr-BE" sz="1800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BE" sz="1800" b="1" dirty="0" smtClean="0">
              <a:solidFill>
                <a:schemeClr val="tx1"/>
              </a:solidFill>
            </a:endParaRPr>
          </a:p>
          <a:p>
            <a:pPr marL="114300" indent="0">
              <a:buNone/>
            </a:pPr>
            <a:r>
              <a:rPr lang="fr-BE" sz="1800" dirty="0" smtClean="0">
                <a:solidFill>
                  <a:schemeClr val="tx1"/>
                </a:solidFill>
              </a:rPr>
              <a:t>	</a:t>
            </a:r>
            <a:endParaRPr lang="fr-BE" sz="1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BE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BE" sz="2000" b="1" dirty="0">
                <a:solidFill>
                  <a:srgbClr val="00B0F0"/>
                </a:solidFill>
              </a:rPr>
              <a:t>KINE-I107 Education motrice et psychomotricité </a:t>
            </a:r>
            <a:endParaRPr lang="fr-BE" sz="2000" b="1" dirty="0">
              <a:solidFill>
                <a:srgbClr val="00B0F0"/>
              </a:solidFill>
            </a:endParaRPr>
          </a:p>
          <a:p>
            <a:endParaRPr lang="fr-BE" sz="1800" dirty="0" smtClean="0">
              <a:solidFill>
                <a:schemeClr val="tx1"/>
              </a:solidFill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général</a:t>
            </a:r>
            <a:endParaRPr lang="fr-BE" dirty="0"/>
          </a:p>
        </p:txBody>
      </p:sp>
      <p:sp>
        <p:nvSpPr>
          <p:cNvPr id="6" name="Rectangle 5"/>
          <p:cNvSpPr/>
          <p:nvPr/>
        </p:nvSpPr>
        <p:spPr>
          <a:xfrm>
            <a:off x="467544" y="4221088"/>
            <a:ext cx="7416824" cy="15841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945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général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6576"/>
            <a:ext cx="8229600" cy="4876800"/>
          </a:xfrm>
          <a:noFill/>
        </p:spPr>
        <p:txBody>
          <a:bodyPr>
            <a:normAutofit/>
          </a:bodyPr>
          <a:lstStyle/>
          <a:p>
            <a:r>
              <a:rPr lang="fr-BE" sz="2600" dirty="0"/>
              <a:t>Un certificat médical affirmant que vous êtes aptes à prester une activité physique est  demandé et est obligatoire afin de participer aux cours </a:t>
            </a:r>
            <a:r>
              <a:rPr lang="fr-BE" sz="2600" dirty="0" smtClean="0"/>
              <a:t>pratiques</a:t>
            </a:r>
          </a:p>
          <a:p>
            <a:endParaRPr lang="fr-B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 smtClean="0"/>
              <a:t>A remettre sur UV ( info sur la procédure)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 smtClean="0"/>
              <a:t>Si blessé, remettre CM dans la boîte aux lettres niveau 4 local 105</a:t>
            </a:r>
          </a:p>
          <a:p>
            <a:endParaRPr lang="fr-BE" dirty="0"/>
          </a:p>
          <a:p>
            <a:r>
              <a:rPr lang="fr-BE" dirty="0"/>
              <a:t>Ces cours pratiques sont organisés par </a:t>
            </a:r>
            <a:r>
              <a:rPr lang="fr-BE" dirty="0" smtClean="0"/>
              <a:t>groupes, </a:t>
            </a:r>
            <a:r>
              <a:rPr lang="fr-BE" dirty="0"/>
              <a:t>nous vous demandons de réaliser votre inscription le plus rapidement possible afin de vous attribuer un groupe rapidement</a:t>
            </a:r>
          </a:p>
          <a:p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1354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BE" dirty="0"/>
              <a:t>La rentrée académique, pour les activités sportives va se faire en code jaune.</a:t>
            </a:r>
          </a:p>
          <a:p>
            <a:endParaRPr lang="fr-BE" dirty="0"/>
          </a:p>
          <a:p>
            <a:pPr marL="0" indent="0">
              <a:buNone/>
            </a:pPr>
            <a:endParaRPr lang="fr-BE" u="sng" dirty="0" smtClean="0"/>
          </a:p>
          <a:p>
            <a:pPr marL="0" indent="0">
              <a:buNone/>
            </a:pPr>
            <a:endParaRPr lang="fr-BE" u="sng" dirty="0"/>
          </a:p>
          <a:p>
            <a:pPr marL="0" indent="0">
              <a:buNone/>
            </a:pPr>
            <a:endParaRPr lang="fr-BE" u="sng" dirty="0" smtClean="0"/>
          </a:p>
          <a:p>
            <a:pPr marL="0" indent="0">
              <a:buNone/>
            </a:pPr>
            <a:r>
              <a:rPr lang="fr-BE" u="sng" dirty="0" smtClean="0"/>
              <a:t>Ce </a:t>
            </a:r>
            <a:r>
              <a:rPr lang="fr-BE" u="sng" dirty="0"/>
              <a:t>code nécessite :</a:t>
            </a:r>
          </a:p>
          <a:p>
            <a:pPr marL="0" indent="0">
              <a:buNone/>
            </a:pPr>
            <a:endParaRPr lang="fr-BE" u="sng" dirty="0"/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 </a:t>
            </a:r>
            <a:r>
              <a:rPr lang="fr-BE" b="1" dirty="0">
                <a:solidFill>
                  <a:srgbClr val="FF0000"/>
                </a:solidFill>
              </a:rPr>
              <a:t>port du masque </a:t>
            </a:r>
            <a:r>
              <a:rPr lang="fr-BE" dirty="0"/>
              <a:t>lorsque l’on circule dans le bâtiment et sur le campus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</a:t>
            </a:r>
            <a:r>
              <a:rPr lang="fr-BE" b="1" dirty="0">
                <a:solidFill>
                  <a:srgbClr val="FF0000"/>
                </a:solidFill>
              </a:rPr>
              <a:t>Désinfection des mains </a:t>
            </a:r>
            <a:r>
              <a:rPr lang="fr-BE" dirty="0"/>
              <a:t>à l’entrée des salles de cours et de sports</a:t>
            </a:r>
          </a:p>
          <a:p>
            <a:pPr>
              <a:buFont typeface="Wingdings" panose="05000000000000000000" pitchFamily="2" charset="2"/>
              <a:buChar char="q"/>
            </a:pPr>
            <a:endParaRPr lang="fr-BE" dirty="0"/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Respect de la </a:t>
            </a:r>
            <a:r>
              <a:rPr lang="fr-BE" b="1" dirty="0">
                <a:solidFill>
                  <a:srgbClr val="FF0000"/>
                </a:solidFill>
              </a:rPr>
              <a:t>distanciation</a:t>
            </a:r>
            <a:r>
              <a:rPr lang="fr-BE" dirty="0"/>
              <a:t> sociale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Lors de l’activité sportive le masque peut être enlevé.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Il faudra vous munir </a:t>
            </a:r>
            <a:r>
              <a:rPr lang="fr-BE" b="1" dirty="0">
                <a:solidFill>
                  <a:srgbClr val="FF0000"/>
                </a:solidFill>
              </a:rPr>
              <a:t>d’un essuie </a:t>
            </a:r>
            <a:r>
              <a:rPr lang="fr-BE" dirty="0"/>
              <a:t>et être en équipement sportif.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Les sacs seront entreposés dans un </a:t>
            </a:r>
            <a:r>
              <a:rPr lang="fr-BE" b="1" dirty="0">
                <a:solidFill>
                  <a:srgbClr val="FF0000"/>
                </a:solidFill>
              </a:rPr>
              <a:t>casier</a:t>
            </a:r>
            <a:r>
              <a:rPr lang="fr-BE" dirty="0"/>
              <a:t> dans un vestiaire </a:t>
            </a:r>
            <a:r>
              <a:rPr lang="fr-BE" dirty="0" smtClean="0"/>
              <a:t>	préalablement </a:t>
            </a:r>
            <a:r>
              <a:rPr lang="fr-BE" dirty="0"/>
              <a:t>à l’activité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Il sera impératif de respecter les horaires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Les étudiants aideront à la désinfection du matériel après utilisation entre </a:t>
            </a:r>
            <a:r>
              <a:rPr lang="fr-BE" dirty="0" smtClean="0"/>
              <a:t>	chaque </a:t>
            </a:r>
            <a:r>
              <a:rPr lang="fr-BE" dirty="0"/>
              <a:t>groupe.</a:t>
            </a:r>
          </a:p>
          <a:p>
            <a:endParaRPr lang="fr-BE" dirty="0"/>
          </a:p>
          <a:p>
            <a:endParaRPr lang="fr-BE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général</a:t>
            </a:r>
            <a:endParaRPr lang="fr-B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277417"/>
            <a:ext cx="1365250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7020272" y="1556792"/>
            <a:ext cx="1080120" cy="2880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2097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sz="2000" dirty="0" smtClean="0"/>
              <a:t>Groupes affichés sur UV</a:t>
            </a:r>
          </a:p>
          <a:p>
            <a:r>
              <a:rPr lang="fr-BE" sz="2000" dirty="0" smtClean="0"/>
              <a:t>AUCUNE INSCRIPTION au secrétariat</a:t>
            </a:r>
          </a:p>
          <a:p>
            <a:r>
              <a:rPr lang="fr-BE" sz="2000" dirty="0" smtClean="0"/>
              <a:t>Si pas inscrit: suivez la procédure</a:t>
            </a:r>
          </a:p>
          <a:p>
            <a:r>
              <a:rPr lang="fr-BE" sz="2000" dirty="0"/>
              <a:t>AUCUN changement de groupe n’est autorisé</a:t>
            </a:r>
          </a:p>
          <a:p>
            <a:endParaRPr lang="fr-BE" dirty="0" smtClean="0"/>
          </a:p>
          <a:p>
            <a:r>
              <a:rPr lang="fr-BE" u="sng" dirty="0" smtClean="0"/>
              <a:t>Equipement sportif</a:t>
            </a:r>
            <a:r>
              <a:rPr lang="fr-BE" dirty="0" smtClean="0"/>
              <a:t>: </a:t>
            </a:r>
          </a:p>
          <a:p>
            <a:pPr lvl="1"/>
            <a:r>
              <a:rPr lang="fr-BE" dirty="0" smtClean="0"/>
              <a:t>Short: 18Euros</a:t>
            </a:r>
          </a:p>
          <a:p>
            <a:pPr lvl="1"/>
            <a:r>
              <a:rPr lang="fr-BE" dirty="0" err="1" smtClean="0"/>
              <a:t>Tshirt</a:t>
            </a:r>
            <a:r>
              <a:rPr lang="fr-BE" dirty="0" smtClean="0"/>
              <a:t>: 7Euros</a:t>
            </a:r>
          </a:p>
          <a:p>
            <a:pPr lvl="1"/>
            <a:r>
              <a:rPr lang="fr-BE" dirty="0" smtClean="0"/>
              <a:t>Distribution de l’équipement: vous serez convoqués par groupes</a:t>
            </a:r>
          </a:p>
          <a:p>
            <a:pPr lvl="1"/>
            <a:r>
              <a:rPr lang="fr-BE" dirty="0" smtClean="0"/>
              <a:t>Apporter l’argent juste</a:t>
            </a:r>
          </a:p>
          <a:p>
            <a:pPr lvl="1"/>
            <a:endParaRPr lang="fr-BE" dirty="0"/>
          </a:p>
          <a:p>
            <a:pPr marL="274320" lvl="1" indent="0">
              <a:buNone/>
            </a:pPr>
            <a:r>
              <a:rPr lang="fr-BE" u="sng" dirty="0" smtClean="0"/>
              <a:t>Casiers</a:t>
            </a:r>
            <a:r>
              <a:rPr lang="fr-BE" dirty="0" smtClean="0"/>
              <a:t>: Bâtiment O</a:t>
            </a:r>
          </a:p>
          <a:p>
            <a:pPr marL="274320" lvl="1" indent="0">
              <a:buNone/>
            </a:pPr>
            <a:r>
              <a:rPr lang="fr-BE" dirty="0" smtClean="0"/>
              <a:t>Utilisation d’un cadenas personnel</a:t>
            </a:r>
          </a:p>
          <a:p>
            <a:endParaRPr lang="fr-BE" dirty="0" smtClean="0"/>
          </a:p>
          <a:p>
            <a:endParaRPr lang="fr-BE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général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4821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5212" y="2564904"/>
            <a:ext cx="8229600" cy="4876800"/>
          </a:xfrm>
        </p:spPr>
        <p:txBody>
          <a:bodyPr/>
          <a:lstStyle/>
          <a:p>
            <a:r>
              <a:rPr lang="fr-BE" dirty="0" smtClean="0"/>
              <a:t>  Horaire de l’option KINE-I107</a:t>
            </a:r>
          </a:p>
          <a:p>
            <a:r>
              <a:rPr lang="fr-BE" dirty="0" smtClean="0"/>
              <a:t>  Début des cours pratiques : 21 </a:t>
            </a:r>
            <a:r>
              <a:rPr lang="fr-BE" dirty="0" err="1" smtClean="0"/>
              <a:t>septembr</a:t>
            </a:r>
            <a:endParaRPr lang="fr-BE" dirty="0"/>
          </a:p>
        </p:txBody>
      </p:sp>
      <p:sp>
        <p:nvSpPr>
          <p:cNvPr id="5" name="Rectangle 4"/>
          <p:cNvSpPr/>
          <p:nvPr/>
        </p:nvSpPr>
        <p:spPr>
          <a:xfrm>
            <a:off x="2195736" y="3789040"/>
            <a:ext cx="64087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b="1" u="sng" dirty="0"/>
              <a:t>Cross </a:t>
            </a:r>
            <a:endParaRPr lang="fr-BE" dirty="0" smtClean="0"/>
          </a:p>
          <a:p>
            <a:r>
              <a:rPr lang="fr-BE" b="1" dirty="0"/>
              <a:t> </a:t>
            </a:r>
            <a:endParaRPr lang="fr-BE" dirty="0"/>
          </a:p>
          <a:p>
            <a:r>
              <a:rPr lang="fr-BE" b="1" u="sng" dirty="0"/>
              <a:t>Renforcement </a:t>
            </a:r>
            <a:r>
              <a:rPr lang="fr-BE" b="1" u="sng" dirty="0" smtClean="0"/>
              <a:t>musculaire (MCP)</a:t>
            </a:r>
          </a:p>
          <a:p>
            <a:endParaRPr lang="fr-BE" b="1" u="sng" dirty="0"/>
          </a:p>
          <a:p>
            <a:r>
              <a:rPr lang="fr-BE" b="1" u="sng" dirty="0" smtClean="0"/>
              <a:t>Activité gymnique et perceptive</a:t>
            </a:r>
          </a:p>
          <a:p>
            <a:endParaRPr lang="fr-BE" b="1" u="sng" dirty="0"/>
          </a:p>
          <a:p>
            <a:r>
              <a:rPr lang="fr-BE" b="1" u="sng" dirty="0" smtClean="0"/>
              <a:t>Développement des conduites motrices</a:t>
            </a:r>
          </a:p>
          <a:p>
            <a:endParaRPr lang="fr-BE" b="1" u="sng" dirty="0"/>
          </a:p>
          <a:p>
            <a:r>
              <a:rPr lang="fr-BE" b="1" u="sng" dirty="0" smtClean="0"/>
              <a:t>Activité aquatique:  </a:t>
            </a:r>
            <a:r>
              <a:rPr lang="fr-BE" dirty="0" smtClean="0"/>
              <a:t>test du savoir nager</a:t>
            </a:r>
          </a:p>
          <a:p>
            <a:endParaRPr lang="fr-BE" dirty="0" smtClean="0"/>
          </a:p>
          <a:p>
            <a:endParaRPr lang="fr-BE" b="1" u="sng" dirty="0"/>
          </a:p>
          <a:p>
            <a:endParaRPr lang="fr-BE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général</a:t>
            </a:r>
            <a:endParaRPr lang="fr-BE" dirty="0"/>
          </a:p>
        </p:txBody>
      </p:sp>
      <p:sp>
        <p:nvSpPr>
          <p:cNvPr id="10" name="Rectangle 9"/>
          <p:cNvSpPr/>
          <p:nvPr/>
        </p:nvSpPr>
        <p:spPr>
          <a:xfrm>
            <a:off x="683568" y="1700808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400" b="1" dirty="0">
                <a:solidFill>
                  <a:srgbClr val="00B0F0"/>
                </a:solidFill>
              </a:rPr>
              <a:t>KINE-I107 Education motrice et psychomotricité </a:t>
            </a:r>
            <a:endParaRPr lang="fr-BE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47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2420888"/>
            <a:ext cx="8229600" cy="4876800"/>
          </a:xfrm>
        </p:spPr>
        <p:txBody>
          <a:bodyPr/>
          <a:lstStyle/>
          <a:p>
            <a:r>
              <a:rPr lang="fr-BE" dirty="0" smtClean="0"/>
              <a:t>Cours pratiques: présences obligatoires</a:t>
            </a:r>
          </a:p>
          <a:p>
            <a:r>
              <a:rPr lang="fr-BE" dirty="0" smtClean="0"/>
              <a:t>Toute absence doit être justifiée</a:t>
            </a:r>
          </a:p>
          <a:p>
            <a:r>
              <a:rPr lang="fr-BE" dirty="0" smtClean="0"/>
              <a:t>Si trop d’absences: pas de dépôt de note par le titulaire</a:t>
            </a:r>
            <a:endParaRPr lang="fr-BE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général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303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1500</TotalTime>
  <Words>278</Words>
  <Application>Microsoft Office PowerPoint</Application>
  <PresentationFormat>Affichage à l'écran 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Clarté</vt:lpstr>
      <vt:lpstr>Ba1 Module général</vt:lpstr>
      <vt:lpstr>Ba1 Module général</vt:lpstr>
      <vt:lpstr>Ba1 Module général</vt:lpstr>
      <vt:lpstr>Ba1 Module général</vt:lpstr>
      <vt:lpstr>Ba1 Module général</vt:lpstr>
      <vt:lpstr>Ba1 Module général</vt:lpstr>
      <vt:lpstr>Ba1 Module général</vt:lpstr>
      <vt:lpstr>Ba1 Module général</vt:lpstr>
      <vt:lpstr>Ba1 Module général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 Guissard</dc:creator>
  <cp:lastModifiedBy>Nathalie Guissard</cp:lastModifiedBy>
  <cp:revision>18</cp:revision>
  <dcterms:created xsi:type="dcterms:W3CDTF">2015-09-14T09:57:00Z</dcterms:created>
  <dcterms:modified xsi:type="dcterms:W3CDTF">2020-09-11T12:20:19Z</dcterms:modified>
</cp:coreProperties>
</file>